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ebp" ContentType="image/webp"/>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5"/>
  </p:notesMasterIdLst>
  <p:sldIdLst>
    <p:sldId id="256" r:id="rId2"/>
    <p:sldId id="259" r:id="rId3"/>
    <p:sldId id="258" r:id="rId4"/>
    <p:sldId id="266" r:id="rId5"/>
    <p:sldId id="260" r:id="rId6"/>
    <p:sldId id="272" r:id="rId7"/>
    <p:sldId id="273" r:id="rId8"/>
    <p:sldId id="275" r:id="rId9"/>
    <p:sldId id="267" r:id="rId10"/>
    <p:sldId id="268" r:id="rId11"/>
    <p:sldId id="269" r:id="rId12"/>
    <p:sldId id="270" r:id="rId13"/>
    <p:sldId id="276" r:id="rId14"/>
    <p:sldId id="274" r:id="rId15"/>
    <p:sldId id="277" r:id="rId16"/>
    <p:sldId id="278" r:id="rId17"/>
    <p:sldId id="279" r:id="rId18"/>
    <p:sldId id="283" r:id="rId19"/>
    <p:sldId id="281" r:id="rId20"/>
    <p:sldId id="280" r:id="rId21"/>
    <p:sldId id="284" r:id="rId22"/>
    <p:sldId id="285" r:id="rId23"/>
    <p:sldId id="286" r:id="rId24"/>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7BC0338-F42F-2B5F-DF9D-6DADF795C039}" name="danilo.dicillo@eon.com" initials="da" userId="S::urn:spo:guest#danilo.dicillo@eon.com::"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EE34292-67EF-1D42-AADC-08C2992D8962}" v="2571" dt="2025-09-10T12:44:45.486"/>
    <p1510:client id="{7543B4A7-0C5B-E6AF-DD57-A9F9B8DDDE22}" v="786" dt="2025-09-10T14:15:06.643"/>
  </p1510:revLst>
</p1510:revInfo>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527"/>
    <p:restoredTop sz="94648"/>
  </p:normalViewPr>
  <p:slideViewPr>
    <p:cSldViewPr snapToGrid="0">
      <p:cViewPr varScale="1">
        <p:scale>
          <a:sx n="112" d="100"/>
          <a:sy n="112" d="100"/>
        </p:scale>
        <p:origin x="408"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8/10/relationships/authors" Targe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 Id="rId30" Type="http://schemas.microsoft.com/office/2015/10/relationships/revisionInfo" Target="revisionInfo.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52A9833-6B5B-7249-BE62-0E0673EEB84E}" type="doc">
      <dgm:prSet loTypeId="urn:microsoft.com/office/officeart/2005/8/layout/pList2" loCatId="" qsTypeId="urn:microsoft.com/office/officeart/2005/8/quickstyle/simple1" qsCatId="simple" csTypeId="urn:microsoft.com/office/officeart/2005/8/colors/accent1_2" csCatId="accent1" phldr="1"/>
      <dgm:spPr/>
    </dgm:pt>
    <dgm:pt modelId="{07D1C4DE-7354-5346-91F1-389CD736557F}">
      <dgm:prSet phldrT="[Testo]"/>
      <dgm:spPr/>
      <dgm:t>
        <a:bodyPr/>
        <a:lstStyle/>
        <a:p>
          <a:pPr algn="ctr"/>
          <a:r>
            <a:rPr lang="it-IT"/>
            <a:t>Obiettivi</a:t>
          </a:r>
        </a:p>
        <a:p>
          <a:pPr algn="ctr"/>
          <a:endParaRPr lang="it-IT"/>
        </a:p>
        <a:p>
          <a:pPr algn="ctr"/>
          <a:r>
            <a:rPr lang="it-IT">
              <a:solidFill>
                <a:schemeClr val="bg1"/>
              </a:solidFill>
            </a:rPr>
            <a:t>- SENTIMENT ANALYSYS</a:t>
          </a:r>
        </a:p>
        <a:p>
          <a:pPr algn="ctr">
            <a:buFont typeface="Arial" panose="020B0604020202020204" pitchFamily="34" charset="0"/>
            <a:buChar char="•"/>
          </a:pPr>
          <a:r>
            <a:rPr lang="it-IT">
              <a:solidFill>
                <a:schemeClr val="bg1"/>
              </a:solidFill>
            </a:rPr>
            <a:t>- NETWORK ANALYSYS</a:t>
          </a:r>
        </a:p>
        <a:p>
          <a:pPr algn="ctr">
            <a:buFont typeface="Arial" panose="020B0604020202020204" pitchFamily="34" charset="0"/>
            <a:buChar char="•"/>
          </a:pPr>
          <a:r>
            <a:rPr lang="it-IT">
              <a:solidFill>
                <a:schemeClr val="bg1"/>
              </a:solidFill>
            </a:rPr>
            <a:t>- COMMUNITY DETECTION</a:t>
          </a:r>
        </a:p>
        <a:p>
          <a:pPr algn="ctr">
            <a:buFont typeface="Arial" panose="020B0604020202020204" pitchFamily="34" charset="0"/>
            <a:buChar char="•"/>
          </a:pPr>
          <a:r>
            <a:rPr lang="it-IT">
              <a:solidFill>
                <a:schemeClr val="bg1"/>
              </a:solidFill>
            </a:rPr>
            <a:t>- MACHINE LEARNING</a:t>
          </a:r>
          <a:endParaRPr lang="it-IT"/>
        </a:p>
        <a:p>
          <a:pPr algn="ctr"/>
          <a:endParaRPr lang="it-IT"/>
        </a:p>
      </dgm:t>
    </dgm:pt>
    <dgm:pt modelId="{83DB9399-4A27-224F-9677-7F55ED249DE8}" type="parTrans" cxnId="{B5279449-1361-5A46-A2B3-BF103499C716}">
      <dgm:prSet/>
      <dgm:spPr/>
      <dgm:t>
        <a:bodyPr/>
        <a:lstStyle/>
        <a:p>
          <a:endParaRPr lang="it-IT"/>
        </a:p>
      </dgm:t>
    </dgm:pt>
    <dgm:pt modelId="{3E87025D-BDC8-DE42-B632-9677B97F72DD}" type="sibTrans" cxnId="{B5279449-1361-5A46-A2B3-BF103499C716}">
      <dgm:prSet/>
      <dgm:spPr/>
      <dgm:t>
        <a:bodyPr/>
        <a:lstStyle/>
        <a:p>
          <a:endParaRPr lang="it-IT"/>
        </a:p>
      </dgm:t>
    </dgm:pt>
    <dgm:pt modelId="{C4C8C3BE-F39B-4F46-9E57-5FF96EC29454}">
      <dgm:prSet phldrT="[Testo]"/>
      <dgm:spPr/>
      <dgm:t>
        <a:bodyPr/>
        <a:lstStyle/>
        <a:p>
          <a:pPr algn="ctr"/>
          <a:r>
            <a:rPr lang="it-IT"/>
            <a:t>Sorgenti</a:t>
          </a:r>
          <a:br>
            <a:rPr lang="it-IT"/>
          </a:br>
          <a:endParaRPr lang="it-IT"/>
        </a:p>
        <a:p>
          <a:pPr algn="ctr"/>
          <a:r>
            <a:rPr lang="it-IT"/>
            <a:t>- YOUTUBE  COMMENTS</a:t>
          </a:r>
          <a:br>
            <a:rPr lang="it-IT"/>
          </a:br>
          <a:r>
            <a:rPr lang="it-IT"/>
            <a:t>- PERIODO GIUGNO 2023 - SETTEMBRE 2025</a:t>
          </a:r>
          <a:br>
            <a:rPr lang="it-IT"/>
          </a:br>
          <a:r>
            <a:rPr lang="it-IT"/>
            <a:t>- 100000+ COMMENTI</a:t>
          </a:r>
          <a:br>
            <a:rPr lang="it-IT"/>
          </a:br>
          <a:r>
            <a:rPr lang="it-IT"/>
            <a:t>- CANALI  YOUTUBE</a:t>
          </a:r>
          <a:br>
            <a:rPr lang="it-IT"/>
          </a:br>
          <a:endParaRPr lang="it-IT"/>
        </a:p>
      </dgm:t>
    </dgm:pt>
    <dgm:pt modelId="{4E99A8CE-2928-6449-9AD4-4D5AAA01E808}" type="parTrans" cxnId="{5F5DB6B8-AC55-9248-BBD8-CD0AC790E1A8}">
      <dgm:prSet/>
      <dgm:spPr/>
      <dgm:t>
        <a:bodyPr/>
        <a:lstStyle/>
        <a:p>
          <a:endParaRPr lang="it-IT"/>
        </a:p>
      </dgm:t>
    </dgm:pt>
    <dgm:pt modelId="{69DC4800-18F5-0244-B957-B97A2A68C254}" type="sibTrans" cxnId="{5F5DB6B8-AC55-9248-BBD8-CD0AC790E1A8}">
      <dgm:prSet/>
      <dgm:spPr/>
      <dgm:t>
        <a:bodyPr/>
        <a:lstStyle/>
        <a:p>
          <a:endParaRPr lang="it-IT"/>
        </a:p>
      </dgm:t>
    </dgm:pt>
    <dgm:pt modelId="{1F9FF7E3-9368-A24F-A4E3-FA12C36D261D}">
      <dgm:prSet phldrT="[Testo]"/>
      <dgm:spPr/>
      <dgm:t>
        <a:bodyPr/>
        <a:lstStyle/>
        <a:p>
          <a:r>
            <a:rPr lang="it-IT"/>
            <a:t>Strumenti</a:t>
          </a:r>
        </a:p>
        <a:p>
          <a:br>
            <a:rPr lang="it-IT"/>
          </a:br>
          <a:r>
            <a:rPr lang="it-IT"/>
            <a:t>- PANDAS</a:t>
          </a:r>
          <a:br>
            <a:rPr lang="it-IT"/>
          </a:br>
          <a:r>
            <a:rPr lang="it-IT"/>
            <a:t>- TEXTBLOB</a:t>
          </a:r>
          <a:br>
            <a:rPr lang="it-IT"/>
          </a:br>
          <a:r>
            <a:rPr lang="it-IT"/>
            <a:t>- VADER</a:t>
          </a:r>
          <a:br>
            <a:rPr lang="it-IT"/>
          </a:br>
          <a:r>
            <a:rPr lang="it-IT"/>
            <a:t>- JUPYTER NOTEBOOK</a:t>
          </a:r>
          <a:br>
            <a:rPr lang="it-IT"/>
          </a:br>
          <a:r>
            <a:rPr lang="it-IT"/>
            <a:t>- GITHUB</a:t>
          </a:r>
          <a:br>
            <a:rPr lang="it-IT"/>
          </a:br>
          <a:endParaRPr lang="it-IT"/>
        </a:p>
      </dgm:t>
    </dgm:pt>
    <dgm:pt modelId="{6989FB37-C94E-E34C-9E4D-D3A44DAAD7E0}" type="parTrans" cxnId="{5F2CE2B9-30A2-494C-A2A5-A5DFB16BC482}">
      <dgm:prSet/>
      <dgm:spPr/>
      <dgm:t>
        <a:bodyPr/>
        <a:lstStyle/>
        <a:p>
          <a:endParaRPr lang="it-IT"/>
        </a:p>
      </dgm:t>
    </dgm:pt>
    <dgm:pt modelId="{5C58326F-71D8-9B4A-8248-AB3C58287E29}" type="sibTrans" cxnId="{5F2CE2B9-30A2-494C-A2A5-A5DFB16BC482}">
      <dgm:prSet/>
      <dgm:spPr/>
      <dgm:t>
        <a:bodyPr/>
        <a:lstStyle/>
        <a:p>
          <a:endParaRPr lang="it-IT"/>
        </a:p>
      </dgm:t>
    </dgm:pt>
    <dgm:pt modelId="{6573F02D-BD9E-6544-9C8D-C7874DB7A5AA}" type="pres">
      <dgm:prSet presAssocID="{252A9833-6B5B-7249-BE62-0E0673EEB84E}" presName="Name0" presStyleCnt="0">
        <dgm:presLayoutVars>
          <dgm:dir/>
          <dgm:resizeHandles val="exact"/>
        </dgm:presLayoutVars>
      </dgm:prSet>
      <dgm:spPr/>
    </dgm:pt>
    <dgm:pt modelId="{C642F230-CD5C-8246-8054-2EAD2A245E2D}" type="pres">
      <dgm:prSet presAssocID="{252A9833-6B5B-7249-BE62-0E0673EEB84E}" presName="bkgdShp" presStyleLbl="alignAccFollowNode1" presStyleIdx="0" presStyleCnt="1"/>
      <dgm:spPr/>
    </dgm:pt>
    <dgm:pt modelId="{35E9958E-2CDD-6D49-87CC-A8619F6AA188}" type="pres">
      <dgm:prSet presAssocID="{252A9833-6B5B-7249-BE62-0E0673EEB84E}" presName="linComp" presStyleCnt="0"/>
      <dgm:spPr/>
    </dgm:pt>
    <dgm:pt modelId="{30C6CE00-6695-BB43-B81B-9E975F1B8FDD}" type="pres">
      <dgm:prSet presAssocID="{07D1C4DE-7354-5346-91F1-389CD736557F}" presName="compNode" presStyleCnt="0"/>
      <dgm:spPr/>
    </dgm:pt>
    <dgm:pt modelId="{034DFF39-D021-FC49-BB42-2A00225516B8}" type="pres">
      <dgm:prSet presAssocID="{07D1C4DE-7354-5346-91F1-389CD736557F}" presName="node" presStyleLbl="node1" presStyleIdx="0" presStyleCnt="3">
        <dgm:presLayoutVars>
          <dgm:bulletEnabled val="1"/>
        </dgm:presLayoutVars>
      </dgm:prSet>
      <dgm:spPr/>
    </dgm:pt>
    <dgm:pt modelId="{317B2D58-6A9C-2945-8D91-CDFCE8462D23}" type="pres">
      <dgm:prSet presAssocID="{07D1C4DE-7354-5346-91F1-389CD736557F}" presName="invisiNode" presStyleLbl="node1" presStyleIdx="0" presStyleCnt="3"/>
      <dgm:spPr/>
    </dgm:pt>
    <dgm:pt modelId="{DC676926-BE26-B94F-956C-EC8988631741}" type="pres">
      <dgm:prSet presAssocID="{07D1C4DE-7354-5346-91F1-389CD736557F}" presName="imagNode" presStyleLbl="fgImgPlace1" presStyleIdx="0" presStyleCnt="3"/>
      <dgm:spPr/>
    </dgm:pt>
    <dgm:pt modelId="{680F5D39-FE96-E441-88FE-DEEB23FB6C84}" type="pres">
      <dgm:prSet presAssocID="{3E87025D-BDC8-DE42-B632-9677B97F72DD}" presName="sibTrans" presStyleLbl="sibTrans2D1" presStyleIdx="0" presStyleCnt="0"/>
      <dgm:spPr/>
    </dgm:pt>
    <dgm:pt modelId="{B7288BB6-8B7A-7341-97CF-25010DA24902}" type="pres">
      <dgm:prSet presAssocID="{C4C8C3BE-F39B-4F46-9E57-5FF96EC29454}" presName="compNode" presStyleCnt="0"/>
      <dgm:spPr/>
    </dgm:pt>
    <dgm:pt modelId="{62480A32-FE3E-3947-8A32-0D1827687947}" type="pres">
      <dgm:prSet presAssocID="{C4C8C3BE-F39B-4F46-9E57-5FF96EC29454}" presName="node" presStyleLbl="node1" presStyleIdx="1" presStyleCnt="3">
        <dgm:presLayoutVars>
          <dgm:bulletEnabled val="1"/>
        </dgm:presLayoutVars>
      </dgm:prSet>
      <dgm:spPr/>
    </dgm:pt>
    <dgm:pt modelId="{10F5C4CA-A6D8-894B-9FDF-0E40AEC2A193}" type="pres">
      <dgm:prSet presAssocID="{C4C8C3BE-F39B-4F46-9E57-5FF96EC29454}" presName="invisiNode" presStyleLbl="node1" presStyleIdx="1" presStyleCnt="3"/>
      <dgm:spPr/>
    </dgm:pt>
    <dgm:pt modelId="{96EF4341-D32E-0F4D-BE1D-64C25B49FF71}" type="pres">
      <dgm:prSet presAssocID="{C4C8C3BE-F39B-4F46-9E57-5FF96EC29454}" presName="imagNode" presStyleLbl="fgImgPlace1" presStyleIdx="1" presStyleCnt="3" custLinFactNeighborX="-3268" custLinFactNeighborY="-2335"/>
      <dgm:spPr/>
    </dgm:pt>
    <dgm:pt modelId="{B3999FDB-3D7D-5F4C-AC76-85D6A5DCAA7B}" type="pres">
      <dgm:prSet presAssocID="{69DC4800-18F5-0244-B957-B97A2A68C254}" presName="sibTrans" presStyleLbl="sibTrans2D1" presStyleIdx="0" presStyleCnt="0"/>
      <dgm:spPr/>
    </dgm:pt>
    <dgm:pt modelId="{5DB81EE0-D211-4448-93F9-6565F9EB5015}" type="pres">
      <dgm:prSet presAssocID="{1F9FF7E3-9368-A24F-A4E3-FA12C36D261D}" presName="compNode" presStyleCnt="0"/>
      <dgm:spPr/>
    </dgm:pt>
    <dgm:pt modelId="{1D4159F6-5FD4-1B44-BDD7-6FAE6D9596F5}" type="pres">
      <dgm:prSet presAssocID="{1F9FF7E3-9368-A24F-A4E3-FA12C36D261D}" presName="node" presStyleLbl="node1" presStyleIdx="2" presStyleCnt="3">
        <dgm:presLayoutVars>
          <dgm:bulletEnabled val="1"/>
        </dgm:presLayoutVars>
      </dgm:prSet>
      <dgm:spPr/>
    </dgm:pt>
    <dgm:pt modelId="{4E06494F-6FFB-A44C-9EAA-ABDF4610C31F}" type="pres">
      <dgm:prSet presAssocID="{1F9FF7E3-9368-A24F-A4E3-FA12C36D261D}" presName="invisiNode" presStyleLbl="node1" presStyleIdx="2" presStyleCnt="3"/>
      <dgm:spPr/>
    </dgm:pt>
    <dgm:pt modelId="{142FBADD-7A92-9B42-A4F2-8F95C2C37F78}" type="pres">
      <dgm:prSet presAssocID="{1F9FF7E3-9368-A24F-A4E3-FA12C36D261D}" presName="imagNode" presStyleLbl="fgImgPlace1" presStyleIdx="2" presStyleCnt="3"/>
      <dgm:spPr/>
    </dgm:pt>
  </dgm:ptLst>
  <dgm:cxnLst>
    <dgm:cxn modelId="{1EDBAA3D-7506-BC40-A166-587A11161610}" type="presOf" srcId="{69DC4800-18F5-0244-B957-B97A2A68C254}" destId="{B3999FDB-3D7D-5F4C-AC76-85D6A5DCAA7B}" srcOrd="0" destOrd="0" presId="urn:microsoft.com/office/officeart/2005/8/layout/pList2"/>
    <dgm:cxn modelId="{B5279449-1361-5A46-A2B3-BF103499C716}" srcId="{252A9833-6B5B-7249-BE62-0E0673EEB84E}" destId="{07D1C4DE-7354-5346-91F1-389CD736557F}" srcOrd="0" destOrd="0" parTransId="{83DB9399-4A27-224F-9677-7F55ED249DE8}" sibTransId="{3E87025D-BDC8-DE42-B632-9677B97F72DD}"/>
    <dgm:cxn modelId="{FA3E8E65-6C18-AB40-A840-858549A59E30}" type="presOf" srcId="{C4C8C3BE-F39B-4F46-9E57-5FF96EC29454}" destId="{62480A32-FE3E-3947-8A32-0D1827687947}" srcOrd="0" destOrd="0" presId="urn:microsoft.com/office/officeart/2005/8/layout/pList2"/>
    <dgm:cxn modelId="{629E7667-07DF-0D4A-A893-8853518CF7BB}" type="presOf" srcId="{3E87025D-BDC8-DE42-B632-9677B97F72DD}" destId="{680F5D39-FE96-E441-88FE-DEEB23FB6C84}" srcOrd="0" destOrd="0" presId="urn:microsoft.com/office/officeart/2005/8/layout/pList2"/>
    <dgm:cxn modelId="{440D52B5-0D02-EF4D-8329-D607B118EC64}" type="presOf" srcId="{252A9833-6B5B-7249-BE62-0E0673EEB84E}" destId="{6573F02D-BD9E-6544-9C8D-C7874DB7A5AA}" srcOrd="0" destOrd="0" presId="urn:microsoft.com/office/officeart/2005/8/layout/pList2"/>
    <dgm:cxn modelId="{5F5DB6B8-AC55-9248-BBD8-CD0AC790E1A8}" srcId="{252A9833-6B5B-7249-BE62-0E0673EEB84E}" destId="{C4C8C3BE-F39B-4F46-9E57-5FF96EC29454}" srcOrd="1" destOrd="0" parTransId="{4E99A8CE-2928-6449-9AD4-4D5AAA01E808}" sibTransId="{69DC4800-18F5-0244-B957-B97A2A68C254}"/>
    <dgm:cxn modelId="{5F2CE2B9-30A2-494C-A2A5-A5DFB16BC482}" srcId="{252A9833-6B5B-7249-BE62-0E0673EEB84E}" destId="{1F9FF7E3-9368-A24F-A4E3-FA12C36D261D}" srcOrd="2" destOrd="0" parTransId="{6989FB37-C94E-E34C-9E4D-D3A44DAAD7E0}" sibTransId="{5C58326F-71D8-9B4A-8248-AB3C58287E29}"/>
    <dgm:cxn modelId="{53C1ACD4-8BF9-DD4A-A7F7-0DB85C7BDB52}" type="presOf" srcId="{1F9FF7E3-9368-A24F-A4E3-FA12C36D261D}" destId="{1D4159F6-5FD4-1B44-BDD7-6FAE6D9596F5}" srcOrd="0" destOrd="0" presId="urn:microsoft.com/office/officeart/2005/8/layout/pList2"/>
    <dgm:cxn modelId="{1F0D94DD-BE0E-914C-9770-8B22386E7D4F}" type="presOf" srcId="{07D1C4DE-7354-5346-91F1-389CD736557F}" destId="{034DFF39-D021-FC49-BB42-2A00225516B8}" srcOrd="0" destOrd="0" presId="urn:microsoft.com/office/officeart/2005/8/layout/pList2"/>
    <dgm:cxn modelId="{98AB424E-E9E2-1643-858D-2DF8F1AF7F22}" type="presParOf" srcId="{6573F02D-BD9E-6544-9C8D-C7874DB7A5AA}" destId="{C642F230-CD5C-8246-8054-2EAD2A245E2D}" srcOrd="0" destOrd="0" presId="urn:microsoft.com/office/officeart/2005/8/layout/pList2"/>
    <dgm:cxn modelId="{19B151CF-29F3-404B-B98D-EB88425B7F8E}" type="presParOf" srcId="{6573F02D-BD9E-6544-9C8D-C7874DB7A5AA}" destId="{35E9958E-2CDD-6D49-87CC-A8619F6AA188}" srcOrd="1" destOrd="0" presId="urn:microsoft.com/office/officeart/2005/8/layout/pList2"/>
    <dgm:cxn modelId="{43A94BEC-E87F-0845-BA16-95CFC90971AB}" type="presParOf" srcId="{35E9958E-2CDD-6D49-87CC-A8619F6AA188}" destId="{30C6CE00-6695-BB43-B81B-9E975F1B8FDD}" srcOrd="0" destOrd="0" presId="urn:microsoft.com/office/officeart/2005/8/layout/pList2"/>
    <dgm:cxn modelId="{EDFD2978-EE61-C242-A84A-D14F68AAFAF3}" type="presParOf" srcId="{30C6CE00-6695-BB43-B81B-9E975F1B8FDD}" destId="{034DFF39-D021-FC49-BB42-2A00225516B8}" srcOrd="0" destOrd="0" presId="urn:microsoft.com/office/officeart/2005/8/layout/pList2"/>
    <dgm:cxn modelId="{E840AB49-7377-8943-A426-B26D6EBD1E41}" type="presParOf" srcId="{30C6CE00-6695-BB43-B81B-9E975F1B8FDD}" destId="{317B2D58-6A9C-2945-8D91-CDFCE8462D23}" srcOrd="1" destOrd="0" presId="urn:microsoft.com/office/officeart/2005/8/layout/pList2"/>
    <dgm:cxn modelId="{186C5D30-3C89-854F-9B91-D8BCB0C202A2}" type="presParOf" srcId="{30C6CE00-6695-BB43-B81B-9E975F1B8FDD}" destId="{DC676926-BE26-B94F-956C-EC8988631741}" srcOrd="2" destOrd="0" presId="urn:microsoft.com/office/officeart/2005/8/layout/pList2"/>
    <dgm:cxn modelId="{C05681B5-A931-FF45-AB84-7E058AE39DA3}" type="presParOf" srcId="{35E9958E-2CDD-6D49-87CC-A8619F6AA188}" destId="{680F5D39-FE96-E441-88FE-DEEB23FB6C84}" srcOrd="1" destOrd="0" presId="urn:microsoft.com/office/officeart/2005/8/layout/pList2"/>
    <dgm:cxn modelId="{B84D3786-C923-A947-8634-D74B17FA41E1}" type="presParOf" srcId="{35E9958E-2CDD-6D49-87CC-A8619F6AA188}" destId="{B7288BB6-8B7A-7341-97CF-25010DA24902}" srcOrd="2" destOrd="0" presId="urn:microsoft.com/office/officeart/2005/8/layout/pList2"/>
    <dgm:cxn modelId="{56EF06EA-90B5-DC49-8284-B627ADC3A2E3}" type="presParOf" srcId="{B7288BB6-8B7A-7341-97CF-25010DA24902}" destId="{62480A32-FE3E-3947-8A32-0D1827687947}" srcOrd="0" destOrd="0" presId="urn:microsoft.com/office/officeart/2005/8/layout/pList2"/>
    <dgm:cxn modelId="{988F1A2A-DD2E-AA46-A689-4BFDD04DA4CE}" type="presParOf" srcId="{B7288BB6-8B7A-7341-97CF-25010DA24902}" destId="{10F5C4CA-A6D8-894B-9FDF-0E40AEC2A193}" srcOrd="1" destOrd="0" presId="urn:microsoft.com/office/officeart/2005/8/layout/pList2"/>
    <dgm:cxn modelId="{0ADBA110-27D3-0946-A899-B88963EC00C0}" type="presParOf" srcId="{B7288BB6-8B7A-7341-97CF-25010DA24902}" destId="{96EF4341-D32E-0F4D-BE1D-64C25B49FF71}" srcOrd="2" destOrd="0" presId="urn:microsoft.com/office/officeart/2005/8/layout/pList2"/>
    <dgm:cxn modelId="{1816DA91-115A-B44F-8E70-DA5D079977DE}" type="presParOf" srcId="{35E9958E-2CDD-6D49-87CC-A8619F6AA188}" destId="{B3999FDB-3D7D-5F4C-AC76-85D6A5DCAA7B}" srcOrd="3" destOrd="0" presId="urn:microsoft.com/office/officeart/2005/8/layout/pList2"/>
    <dgm:cxn modelId="{1CCA826C-9ABD-134F-AA89-832B29EEE4F2}" type="presParOf" srcId="{35E9958E-2CDD-6D49-87CC-A8619F6AA188}" destId="{5DB81EE0-D211-4448-93F9-6565F9EB5015}" srcOrd="4" destOrd="0" presId="urn:microsoft.com/office/officeart/2005/8/layout/pList2"/>
    <dgm:cxn modelId="{33A410BE-B814-894E-B7F8-3490902E34AE}" type="presParOf" srcId="{5DB81EE0-D211-4448-93F9-6565F9EB5015}" destId="{1D4159F6-5FD4-1B44-BDD7-6FAE6D9596F5}" srcOrd="0" destOrd="0" presId="urn:microsoft.com/office/officeart/2005/8/layout/pList2"/>
    <dgm:cxn modelId="{704D8692-D87A-1B41-9A38-0E9F379892B5}" type="presParOf" srcId="{5DB81EE0-D211-4448-93F9-6565F9EB5015}" destId="{4E06494F-6FFB-A44C-9EAA-ABDF4610C31F}" srcOrd="1" destOrd="0" presId="urn:microsoft.com/office/officeart/2005/8/layout/pList2"/>
    <dgm:cxn modelId="{AC78DD55-2BD7-A047-B607-1E0A00E66675}" type="presParOf" srcId="{5DB81EE0-D211-4448-93F9-6565F9EB5015}" destId="{142FBADD-7A92-9B42-A4F2-8F95C2C37F78}" srcOrd="2" destOrd="0" presId="urn:microsoft.com/office/officeart/2005/8/layout/p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52A9833-6B5B-7249-BE62-0E0673EEB84E}" type="doc">
      <dgm:prSet loTypeId="urn:microsoft.com/office/officeart/2005/8/layout/pList2" loCatId="" qsTypeId="urn:microsoft.com/office/officeart/2005/8/quickstyle/simple1" qsCatId="simple" csTypeId="urn:microsoft.com/office/officeart/2005/8/colors/accent1_2" csCatId="accent1" phldr="1"/>
      <dgm:spPr/>
    </dgm:pt>
    <dgm:pt modelId="{07D1C4DE-7354-5346-91F1-389CD736557F}">
      <dgm:prSet phldrT="[Testo]" custT="1"/>
      <dgm:spPr/>
      <dgm:t>
        <a:bodyPr lIns="72000" tIns="72000" rIns="72000" bIns="72000"/>
        <a:lstStyle/>
        <a:p>
          <a:pPr algn="ctr"/>
          <a:r>
            <a:rPr lang="it-IT" sz="2000" dirty="0"/>
            <a:t>RANDOM FOREST</a:t>
          </a:r>
        </a:p>
        <a:p>
          <a:pPr algn="ctr">
            <a:buNone/>
          </a:pPr>
          <a:r>
            <a:rPr lang="it-IT" sz="1400" dirty="0"/>
            <a:t>Il </a:t>
          </a:r>
          <a:r>
            <a:rPr lang="it-IT" sz="1400" b="1" dirty="0"/>
            <a:t>Random </a:t>
          </a:r>
          <a:r>
            <a:rPr lang="it-IT" sz="1400" b="1" dirty="0" err="1"/>
            <a:t>Forest</a:t>
          </a:r>
          <a:r>
            <a:rPr lang="it-IT" sz="1400" dirty="0"/>
            <a:t> è un algoritmo che unisce più alberi decisionali, creando un "bosco". Ognuno di questi alberi viene addestrato su un campione casuale dei dati e delle caratteristiche. Per fare una previsione, l'algoritmo aggrega i risultati di tutti gli alberi per ottenere una decisione più affidabile.</a:t>
          </a:r>
          <a:endParaRPr lang="it-IT" sz="1100" dirty="0"/>
        </a:p>
      </dgm:t>
    </dgm:pt>
    <dgm:pt modelId="{83DB9399-4A27-224F-9677-7F55ED249DE8}" type="parTrans" cxnId="{B5279449-1361-5A46-A2B3-BF103499C716}">
      <dgm:prSet/>
      <dgm:spPr/>
      <dgm:t>
        <a:bodyPr/>
        <a:lstStyle/>
        <a:p>
          <a:endParaRPr lang="it-IT"/>
        </a:p>
      </dgm:t>
    </dgm:pt>
    <dgm:pt modelId="{3E87025D-BDC8-DE42-B632-9677B97F72DD}" type="sibTrans" cxnId="{B5279449-1361-5A46-A2B3-BF103499C716}">
      <dgm:prSet/>
      <dgm:spPr/>
      <dgm:t>
        <a:bodyPr/>
        <a:lstStyle/>
        <a:p>
          <a:endParaRPr lang="it-IT"/>
        </a:p>
      </dgm:t>
    </dgm:pt>
    <dgm:pt modelId="{C4C8C3BE-F39B-4F46-9E57-5FF96EC29454}">
      <dgm:prSet phldrT="[Testo]" custT="1"/>
      <dgm:spPr/>
      <dgm:t>
        <a:bodyPr lIns="72000" tIns="72000" rIns="72000" bIns="72000"/>
        <a:lstStyle/>
        <a:p>
          <a:pPr algn="ctr"/>
          <a:r>
            <a:rPr lang="it-IT" sz="2000" dirty="0"/>
            <a:t>NEURAL NETWORKS</a:t>
          </a:r>
          <a:endParaRPr lang="it-IT" sz="1600" dirty="0"/>
        </a:p>
        <a:p>
          <a:pPr algn="ctr"/>
          <a:r>
            <a:rPr lang="it-IT" sz="1400" dirty="0"/>
            <a:t>Una </a:t>
          </a:r>
          <a:r>
            <a:rPr lang="it-IT" sz="1400" b="1" dirty="0"/>
            <a:t>Rete Neurale </a:t>
          </a:r>
          <a:r>
            <a:rPr lang="it-IT" sz="1400" dirty="0"/>
            <a:t>è un modello di machine learning che imita il modo in cui il cervello umano elabora le informazioni. È formata da strati interconnessi di nodi, o "neuroni" artificiali. Questi neuroni lavorano insieme per analizzare dati complessi, come immagini o suoni, e identificare pattern e relazioni non lineari.  Necessita grande potenza di calcolo e tanti dati per l’addestramento, ma è estremamente potente</a:t>
          </a:r>
        </a:p>
      </dgm:t>
    </dgm:pt>
    <dgm:pt modelId="{4E99A8CE-2928-6449-9AD4-4D5AAA01E808}" type="parTrans" cxnId="{5F5DB6B8-AC55-9248-BBD8-CD0AC790E1A8}">
      <dgm:prSet/>
      <dgm:spPr/>
      <dgm:t>
        <a:bodyPr/>
        <a:lstStyle/>
        <a:p>
          <a:endParaRPr lang="it-IT"/>
        </a:p>
      </dgm:t>
    </dgm:pt>
    <dgm:pt modelId="{69DC4800-18F5-0244-B957-B97A2A68C254}" type="sibTrans" cxnId="{5F5DB6B8-AC55-9248-BBD8-CD0AC790E1A8}">
      <dgm:prSet/>
      <dgm:spPr/>
      <dgm:t>
        <a:bodyPr/>
        <a:lstStyle/>
        <a:p>
          <a:endParaRPr lang="it-IT"/>
        </a:p>
      </dgm:t>
    </dgm:pt>
    <dgm:pt modelId="{1F9FF7E3-9368-A24F-A4E3-FA12C36D261D}">
      <dgm:prSet phldrT="[Testo]" custT="1"/>
      <dgm:spPr/>
      <dgm:t>
        <a:bodyPr lIns="72000" tIns="72000" rIns="72000" bIns="72000"/>
        <a:lstStyle/>
        <a:p>
          <a:pPr algn="ctr"/>
          <a:r>
            <a:rPr lang="it-IT" sz="2000"/>
            <a:t>LOGISTIC REGRESSION</a:t>
          </a:r>
          <a:endParaRPr lang="it-IT" sz="1800"/>
        </a:p>
        <a:p>
          <a:pPr algn="ctr"/>
          <a:r>
            <a:rPr lang="it-IT" sz="1400"/>
            <a:t>La </a:t>
          </a:r>
          <a:r>
            <a:rPr lang="it-IT" sz="1400" b="1"/>
            <a:t>Regressione Logistica</a:t>
          </a:r>
          <a:r>
            <a:rPr lang="it-IT" sz="1400"/>
            <a:t> è un modello statistico lineare che viene usato per la </a:t>
          </a:r>
          <a:r>
            <a:rPr lang="it-IT" sz="1400" b="1"/>
            <a:t>classificazione. </a:t>
          </a:r>
          <a:r>
            <a:rPr lang="it-IT" sz="1400"/>
            <a:t>Il suo scopo è stimare la probabilità che un'osservazione appartenga a una certa classe, tipicamente un problema con due possibili risultati (es. "sì/no", "vero/falso"). A differenza di altri modelli, la Regressione Logistica utilizza una </a:t>
          </a:r>
          <a:r>
            <a:rPr lang="it-IT" sz="1400" b="1"/>
            <a:t>funzione logistica </a:t>
          </a:r>
          <a:r>
            <a:rPr lang="it-IT" sz="1400"/>
            <a:t>per trasformare i dati in un valore compreso tra 0 e 1, che rappresenta la probabilità. </a:t>
          </a:r>
        </a:p>
      </dgm:t>
    </dgm:pt>
    <dgm:pt modelId="{6989FB37-C94E-E34C-9E4D-D3A44DAAD7E0}" type="parTrans" cxnId="{5F2CE2B9-30A2-494C-A2A5-A5DFB16BC482}">
      <dgm:prSet/>
      <dgm:spPr/>
      <dgm:t>
        <a:bodyPr/>
        <a:lstStyle/>
        <a:p>
          <a:endParaRPr lang="it-IT"/>
        </a:p>
      </dgm:t>
    </dgm:pt>
    <dgm:pt modelId="{5C58326F-71D8-9B4A-8248-AB3C58287E29}" type="sibTrans" cxnId="{5F2CE2B9-30A2-494C-A2A5-A5DFB16BC482}">
      <dgm:prSet/>
      <dgm:spPr/>
      <dgm:t>
        <a:bodyPr/>
        <a:lstStyle/>
        <a:p>
          <a:endParaRPr lang="it-IT"/>
        </a:p>
      </dgm:t>
    </dgm:pt>
    <dgm:pt modelId="{6573F02D-BD9E-6544-9C8D-C7874DB7A5AA}" type="pres">
      <dgm:prSet presAssocID="{252A9833-6B5B-7249-BE62-0E0673EEB84E}" presName="Name0" presStyleCnt="0">
        <dgm:presLayoutVars>
          <dgm:dir/>
          <dgm:resizeHandles val="exact"/>
        </dgm:presLayoutVars>
      </dgm:prSet>
      <dgm:spPr/>
    </dgm:pt>
    <dgm:pt modelId="{C642F230-CD5C-8246-8054-2EAD2A245E2D}" type="pres">
      <dgm:prSet presAssocID="{252A9833-6B5B-7249-BE62-0E0673EEB84E}" presName="bkgdShp" presStyleLbl="alignAccFollowNode1" presStyleIdx="0" presStyleCnt="1" custScaleY="52959"/>
      <dgm:spPr/>
    </dgm:pt>
    <dgm:pt modelId="{35E9958E-2CDD-6D49-87CC-A8619F6AA188}" type="pres">
      <dgm:prSet presAssocID="{252A9833-6B5B-7249-BE62-0E0673EEB84E}" presName="linComp" presStyleCnt="0"/>
      <dgm:spPr/>
    </dgm:pt>
    <dgm:pt modelId="{30C6CE00-6695-BB43-B81B-9E975F1B8FDD}" type="pres">
      <dgm:prSet presAssocID="{07D1C4DE-7354-5346-91F1-389CD736557F}" presName="compNode" presStyleCnt="0"/>
      <dgm:spPr/>
    </dgm:pt>
    <dgm:pt modelId="{034DFF39-D021-FC49-BB42-2A00225516B8}" type="pres">
      <dgm:prSet presAssocID="{07D1C4DE-7354-5346-91F1-389CD736557F}" presName="node" presStyleLbl="node1" presStyleIdx="0" presStyleCnt="3" custScaleY="119752">
        <dgm:presLayoutVars>
          <dgm:bulletEnabled val="1"/>
        </dgm:presLayoutVars>
      </dgm:prSet>
      <dgm:spPr/>
    </dgm:pt>
    <dgm:pt modelId="{317B2D58-6A9C-2945-8D91-CDFCE8462D23}" type="pres">
      <dgm:prSet presAssocID="{07D1C4DE-7354-5346-91F1-389CD736557F}" presName="invisiNode" presStyleLbl="node1" presStyleIdx="0" presStyleCnt="3"/>
      <dgm:spPr/>
    </dgm:pt>
    <dgm:pt modelId="{DC676926-BE26-B94F-956C-EC8988631741}" type="pres">
      <dgm:prSet presAssocID="{07D1C4DE-7354-5346-91F1-389CD736557F}" presName="imagNode" presStyleLbl="fgImgPlace1" presStyleIdx="0" presStyleCnt="3"/>
      <dgm:spPr>
        <a:solidFill>
          <a:schemeClr val="bg1"/>
        </a:solidFill>
      </dgm:spPr>
    </dgm:pt>
    <dgm:pt modelId="{680F5D39-FE96-E441-88FE-DEEB23FB6C84}" type="pres">
      <dgm:prSet presAssocID="{3E87025D-BDC8-DE42-B632-9677B97F72DD}" presName="sibTrans" presStyleLbl="sibTrans2D1" presStyleIdx="0" presStyleCnt="0"/>
      <dgm:spPr/>
    </dgm:pt>
    <dgm:pt modelId="{B7288BB6-8B7A-7341-97CF-25010DA24902}" type="pres">
      <dgm:prSet presAssocID="{C4C8C3BE-F39B-4F46-9E57-5FF96EC29454}" presName="compNode" presStyleCnt="0"/>
      <dgm:spPr/>
    </dgm:pt>
    <dgm:pt modelId="{62480A32-FE3E-3947-8A32-0D1827687947}" type="pres">
      <dgm:prSet presAssocID="{C4C8C3BE-F39B-4F46-9E57-5FF96EC29454}" presName="node" presStyleLbl="node1" presStyleIdx="1" presStyleCnt="3" custScaleY="119752">
        <dgm:presLayoutVars>
          <dgm:bulletEnabled val="1"/>
        </dgm:presLayoutVars>
      </dgm:prSet>
      <dgm:spPr/>
    </dgm:pt>
    <dgm:pt modelId="{10F5C4CA-A6D8-894B-9FDF-0E40AEC2A193}" type="pres">
      <dgm:prSet presAssocID="{C4C8C3BE-F39B-4F46-9E57-5FF96EC29454}" presName="invisiNode" presStyleLbl="node1" presStyleIdx="1" presStyleCnt="3"/>
      <dgm:spPr/>
    </dgm:pt>
    <dgm:pt modelId="{96EF4341-D32E-0F4D-BE1D-64C25B49FF71}" type="pres">
      <dgm:prSet presAssocID="{C4C8C3BE-F39B-4F46-9E57-5FF96EC29454}" presName="imagNode" presStyleLbl="fgImgPlace1" presStyleIdx="1" presStyleCnt="3"/>
      <dgm:spPr>
        <a:solidFill>
          <a:schemeClr val="bg1"/>
        </a:solidFill>
      </dgm:spPr>
    </dgm:pt>
    <dgm:pt modelId="{B3999FDB-3D7D-5F4C-AC76-85D6A5DCAA7B}" type="pres">
      <dgm:prSet presAssocID="{69DC4800-18F5-0244-B957-B97A2A68C254}" presName="sibTrans" presStyleLbl="sibTrans2D1" presStyleIdx="0" presStyleCnt="0"/>
      <dgm:spPr/>
    </dgm:pt>
    <dgm:pt modelId="{5DB81EE0-D211-4448-93F9-6565F9EB5015}" type="pres">
      <dgm:prSet presAssocID="{1F9FF7E3-9368-A24F-A4E3-FA12C36D261D}" presName="compNode" presStyleCnt="0"/>
      <dgm:spPr/>
    </dgm:pt>
    <dgm:pt modelId="{1D4159F6-5FD4-1B44-BDD7-6FAE6D9596F5}" type="pres">
      <dgm:prSet presAssocID="{1F9FF7E3-9368-A24F-A4E3-FA12C36D261D}" presName="node" presStyleLbl="node1" presStyleIdx="2" presStyleCnt="3" custScaleY="119752">
        <dgm:presLayoutVars>
          <dgm:bulletEnabled val="1"/>
        </dgm:presLayoutVars>
      </dgm:prSet>
      <dgm:spPr/>
    </dgm:pt>
    <dgm:pt modelId="{4E06494F-6FFB-A44C-9EAA-ABDF4610C31F}" type="pres">
      <dgm:prSet presAssocID="{1F9FF7E3-9368-A24F-A4E3-FA12C36D261D}" presName="invisiNode" presStyleLbl="node1" presStyleIdx="2" presStyleCnt="3"/>
      <dgm:spPr/>
    </dgm:pt>
    <dgm:pt modelId="{142FBADD-7A92-9B42-A4F2-8F95C2C37F78}" type="pres">
      <dgm:prSet presAssocID="{1F9FF7E3-9368-A24F-A4E3-FA12C36D261D}" presName="imagNode" presStyleLbl="fgImgPlace1" presStyleIdx="2" presStyleCnt="3"/>
      <dgm:spPr>
        <a:solidFill>
          <a:schemeClr val="bg1"/>
        </a:solidFill>
      </dgm:spPr>
    </dgm:pt>
  </dgm:ptLst>
  <dgm:cxnLst>
    <dgm:cxn modelId="{1EDBAA3D-7506-BC40-A166-587A11161610}" type="presOf" srcId="{69DC4800-18F5-0244-B957-B97A2A68C254}" destId="{B3999FDB-3D7D-5F4C-AC76-85D6A5DCAA7B}" srcOrd="0" destOrd="0" presId="urn:microsoft.com/office/officeart/2005/8/layout/pList2"/>
    <dgm:cxn modelId="{B5279449-1361-5A46-A2B3-BF103499C716}" srcId="{252A9833-6B5B-7249-BE62-0E0673EEB84E}" destId="{07D1C4DE-7354-5346-91F1-389CD736557F}" srcOrd="0" destOrd="0" parTransId="{83DB9399-4A27-224F-9677-7F55ED249DE8}" sibTransId="{3E87025D-BDC8-DE42-B632-9677B97F72DD}"/>
    <dgm:cxn modelId="{FA3E8E65-6C18-AB40-A840-858549A59E30}" type="presOf" srcId="{C4C8C3BE-F39B-4F46-9E57-5FF96EC29454}" destId="{62480A32-FE3E-3947-8A32-0D1827687947}" srcOrd="0" destOrd="0" presId="urn:microsoft.com/office/officeart/2005/8/layout/pList2"/>
    <dgm:cxn modelId="{629E7667-07DF-0D4A-A893-8853518CF7BB}" type="presOf" srcId="{3E87025D-BDC8-DE42-B632-9677B97F72DD}" destId="{680F5D39-FE96-E441-88FE-DEEB23FB6C84}" srcOrd="0" destOrd="0" presId="urn:microsoft.com/office/officeart/2005/8/layout/pList2"/>
    <dgm:cxn modelId="{440D52B5-0D02-EF4D-8329-D607B118EC64}" type="presOf" srcId="{252A9833-6B5B-7249-BE62-0E0673EEB84E}" destId="{6573F02D-BD9E-6544-9C8D-C7874DB7A5AA}" srcOrd="0" destOrd="0" presId="urn:microsoft.com/office/officeart/2005/8/layout/pList2"/>
    <dgm:cxn modelId="{5F5DB6B8-AC55-9248-BBD8-CD0AC790E1A8}" srcId="{252A9833-6B5B-7249-BE62-0E0673EEB84E}" destId="{C4C8C3BE-F39B-4F46-9E57-5FF96EC29454}" srcOrd="1" destOrd="0" parTransId="{4E99A8CE-2928-6449-9AD4-4D5AAA01E808}" sibTransId="{69DC4800-18F5-0244-B957-B97A2A68C254}"/>
    <dgm:cxn modelId="{5F2CE2B9-30A2-494C-A2A5-A5DFB16BC482}" srcId="{252A9833-6B5B-7249-BE62-0E0673EEB84E}" destId="{1F9FF7E3-9368-A24F-A4E3-FA12C36D261D}" srcOrd="2" destOrd="0" parTransId="{6989FB37-C94E-E34C-9E4D-D3A44DAAD7E0}" sibTransId="{5C58326F-71D8-9B4A-8248-AB3C58287E29}"/>
    <dgm:cxn modelId="{53C1ACD4-8BF9-DD4A-A7F7-0DB85C7BDB52}" type="presOf" srcId="{1F9FF7E3-9368-A24F-A4E3-FA12C36D261D}" destId="{1D4159F6-5FD4-1B44-BDD7-6FAE6D9596F5}" srcOrd="0" destOrd="0" presId="urn:microsoft.com/office/officeart/2005/8/layout/pList2"/>
    <dgm:cxn modelId="{1F0D94DD-BE0E-914C-9770-8B22386E7D4F}" type="presOf" srcId="{07D1C4DE-7354-5346-91F1-389CD736557F}" destId="{034DFF39-D021-FC49-BB42-2A00225516B8}" srcOrd="0" destOrd="0" presId="urn:microsoft.com/office/officeart/2005/8/layout/pList2"/>
    <dgm:cxn modelId="{98AB424E-E9E2-1643-858D-2DF8F1AF7F22}" type="presParOf" srcId="{6573F02D-BD9E-6544-9C8D-C7874DB7A5AA}" destId="{C642F230-CD5C-8246-8054-2EAD2A245E2D}" srcOrd="0" destOrd="0" presId="urn:microsoft.com/office/officeart/2005/8/layout/pList2"/>
    <dgm:cxn modelId="{19B151CF-29F3-404B-B98D-EB88425B7F8E}" type="presParOf" srcId="{6573F02D-BD9E-6544-9C8D-C7874DB7A5AA}" destId="{35E9958E-2CDD-6D49-87CC-A8619F6AA188}" srcOrd="1" destOrd="0" presId="urn:microsoft.com/office/officeart/2005/8/layout/pList2"/>
    <dgm:cxn modelId="{43A94BEC-E87F-0845-BA16-95CFC90971AB}" type="presParOf" srcId="{35E9958E-2CDD-6D49-87CC-A8619F6AA188}" destId="{30C6CE00-6695-BB43-B81B-9E975F1B8FDD}" srcOrd="0" destOrd="0" presId="urn:microsoft.com/office/officeart/2005/8/layout/pList2"/>
    <dgm:cxn modelId="{EDFD2978-EE61-C242-A84A-D14F68AAFAF3}" type="presParOf" srcId="{30C6CE00-6695-BB43-B81B-9E975F1B8FDD}" destId="{034DFF39-D021-FC49-BB42-2A00225516B8}" srcOrd="0" destOrd="0" presId="urn:microsoft.com/office/officeart/2005/8/layout/pList2"/>
    <dgm:cxn modelId="{E840AB49-7377-8943-A426-B26D6EBD1E41}" type="presParOf" srcId="{30C6CE00-6695-BB43-B81B-9E975F1B8FDD}" destId="{317B2D58-6A9C-2945-8D91-CDFCE8462D23}" srcOrd="1" destOrd="0" presId="urn:microsoft.com/office/officeart/2005/8/layout/pList2"/>
    <dgm:cxn modelId="{186C5D30-3C89-854F-9B91-D8BCB0C202A2}" type="presParOf" srcId="{30C6CE00-6695-BB43-B81B-9E975F1B8FDD}" destId="{DC676926-BE26-B94F-956C-EC8988631741}" srcOrd="2" destOrd="0" presId="urn:microsoft.com/office/officeart/2005/8/layout/pList2"/>
    <dgm:cxn modelId="{C05681B5-A931-FF45-AB84-7E058AE39DA3}" type="presParOf" srcId="{35E9958E-2CDD-6D49-87CC-A8619F6AA188}" destId="{680F5D39-FE96-E441-88FE-DEEB23FB6C84}" srcOrd="1" destOrd="0" presId="urn:microsoft.com/office/officeart/2005/8/layout/pList2"/>
    <dgm:cxn modelId="{B84D3786-C923-A947-8634-D74B17FA41E1}" type="presParOf" srcId="{35E9958E-2CDD-6D49-87CC-A8619F6AA188}" destId="{B7288BB6-8B7A-7341-97CF-25010DA24902}" srcOrd="2" destOrd="0" presId="urn:microsoft.com/office/officeart/2005/8/layout/pList2"/>
    <dgm:cxn modelId="{56EF06EA-90B5-DC49-8284-B627ADC3A2E3}" type="presParOf" srcId="{B7288BB6-8B7A-7341-97CF-25010DA24902}" destId="{62480A32-FE3E-3947-8A32-0D1827687947}" srcOrd="0" destOrd="0" presId="urn:microsoft.com/office/officeart/2005/8/layout/pList2"/>
    <dgm:cxn modelId="{988F1A2A-DD2E-AA46-A689-4BFDD04DA4CE}" type="presParOf" srcId="{B7288BB6-8B7A-7341-97CF-25010DA24902}" destId="{10F5C4CA-A6D8-894B-9FDF-0E40AEC2A193}" srcOrd="1" destOrd="0" presId="urn:microsoft.com/office/officeart/2005/8/layout/pList2"/>
    <dgm:cxn modelId="{0ADBA110-27D3-0946-A899-B88963EC00C0}" type="presParOf" srcId="{B7288BB6-8B7A-7341-97CF-25010DA24902}" destId="{96EF4341-D32E-0F4D-BE1D-64C25B49FF71}" srcOrd="2" destOrd="0" presId="urn:microsoft.com/office/officeart/2005/8/layout/pList2"/>
    <dgm:cxn modelId="{1816DA91-115A-B44F-8E70-DA5D079977DE}" type="presParOf" srcId="{35E9958E-2CDD-6D49-87CC-A8619F6AA188}" destId="{B3999FDB-3D7D-5F4C-AC76-85D6A5DCAA7B}" srcOrd="3" destOrd="0" presId="urn:microsoft.com/office/officeart/2005/8/layout/pList2"/>
    <dgm:cxn modelId="{1CCA826C-9ABD-134F-AA89-832B29EEE4F2}" type="presParOf" srcId="{35E9958E-2CDD-6D49-87CC-A8619F6AA188}" destId="{5DB81EE0-D211-4448-93F9-6565F9EB5015}" srcOrd="4" destOrd="0" presId="urn:microsoft.com/office/officeart/2005/8/layout/pList2"/>
    <dgm:cxn modelId="{33A410BE-B814-894E-B7F8-3490902E34AE}" type="presParOf" srcId="{5DB81EE0-D211-4448-93F9-6565F9EB5015}" destId="{1D4159F6-5FD4-1B44-BDD7-6FAE6D9596F5}" srcOrd="0" destOrd="0" presId="urn:microsoft.com/office/officeart/2005/8/layout/pList2"/>
    <dgm:cxn modelId="{704D8692-D87A-1B41-9A38-0E9F379892B5}" type="presParOf" srcId="{5DB81EE0-D211-4448-93F9-6565F9EB5015}" destId="{4E06494F-6FFB-A44C-9EAA-ABDF4610C31F}" srcOrd="1" destOrd="0" presId="urn:microsoft.com/office/officeart/2005/8/layout/pList2"/>
    <dgm:cxn modelId="{AC78DD55-2BD7-A047-B607-1E0A00E66675}" type="presParOf" srcId="{5DB81EE0-D211-4448-93F9-6565F9EB5015}" destId="{142FBADD-7A92-9B42-A4F2-8F95C2C37F78}" srcOrd="2" destOrd="0" presId="urn:microsoft.com/office/officeart/2005/8/layout/p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42F230-CD5C-8246-8054-2EAD2A245E2D}">
      <dsp:nvSpPr>
        <dsp:cNvPr id="0" name=""/>
        <dsp:cNvSpPr/>
      </dsp:nvSpPr>
      <dsp:spPr>
        <a:xfrm>
          <a:off x="0" y="0"/>
          <a:ext cx="9739435" cy="1714878"/>
        </a:xfrm>
        <a:prstGeom prst="roundRect">
          <a:avLst>
            <a:gd name="adj" fmla="val 10000"/>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C676926-BE26-B94F-956C-EC8988631741}">
      <dsp:nvSpPr>
        <dsp:cNvPr id="0" name=""/>
        <dsp:cNvSpPr/>
      </dsp:nvSpPr>
      <dsp:spPr>
        <a:xfrm>
          <a:off x="292183" y="228650"/>
          <a:ext cx="2860959" cy="1257577"/>
        </a:xfrm>
        <a:prstGeom prst="roundRect">
          <a:avLst>
            <a:gd name="adj" fmla="val 10000"/>
          </a:avLst>
        </a:prstGeom>
        <a:solidFill>
          <a:schemeClr val="accent1">
            <a:tint val="50000"/>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34DFF39-D021-FC49-BB42-2A00225516B8}">
      <dsp:nvSpPr>
        <dsp:cNvPr id="0" name=""/>
        <dsp:cNvSpPr/>
      </dsp:nvSpPr>
      <dsp:spPr>
        <a:xfrm rot="10800000">
          <a:off x="292183" y="1714878"/>
          <a:ext cx="2860959" cy="2095962"/>
        </a:xfrm>
        <a:prstGeom prst="round2SameRect">
          <a:avLst>
            <a:gd name="adj1" fmla="val 10500"/>
            <a:gd name="adj2" fmla="val 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t" anchorCtr="0">
          <a:noAutofit/>
        </a:bodyPr>
        <a:lstStyle/>
        <a:p>
          <a:pPr marL="0" lvl="0" indent="0" algn="ctr" defTabSz="622300">
            <a:lnSpc>
              <a:spcPct val="90000"/>
            </a:lnSpc>
            <a:spcBef>
              <a:spcPct val="0"/>
            </a:spcBef>
            <a:spcAft>
              <a:spcPct val="35000"/>
            </a:spcAft>
            <a:buNone/>
          </a:pPr>
          <a:r>
            <a:rPr lang="it-IT" sz="1400" kern="1200"/>
            <a:t>Obiettivi</a:t>
          </a:r>
        </a:p>
        <a:p>
          <a:pPr marL="0" lvl="0" indent="0" algn="ctr" defTabSz="622300">
            <a:lnSpc>
              <a:spcPct val="90000"/>
            </a:lnSpc>
            <a:spcBef>
              <a:spcPct val="0"/>
            </a:spcBef>
            <a:spcAft>
              <a:spcPct val="35000"/>
            </a:spcAft>
            <a:buNone/>
          </a:pPr>
          <a:endParaRPr lang="it-IT" sz="1400" kern="1200"/>
        </a:p>
        <a:p>
          <a:pPr marL="0" lvl="0" indent="0" algn="ctr" defTabSz="622300">
            <a:lnSpc>
              <a:spcPct val="90000"/>
            </a:lnSpc>
            <a:spcBef>
              <a:spcPct val="0"/>
            </a:spcBef>
            <a:spcAft>
              <a:spcPct val="35000"/>
            </a:spcAft>
            <a:buNone/>
          </a:pPr>
          <a:r>
            <a:rPr lang="it-IT" sz="1400" kern="1200">
              <a:solidFill>
                <a:schemeClr val="bg1"/>
              </a:solidFill>
            </a:rPr>
            <a:t>- SENTIMENT ANALYSYS</a:t>
          </a:r>
        </a:p>
        <a:p>
          <a:pPr marL="0" lvl="0" indent="0" algn="ctr" defTabSz="622300">
            <a:lnSpc>
              <a:spcPct val="90000"/>
            </a:lnSpc>
            <a:spcBef>
              <a:spcPct val="0"/>
            </a:spcBef>
            <a:spcAft>
              <a:spcPct val="35000"/>
            </a:spcAft>
            <a:buFont typeface="Arial" panose="020B0604020202020204" pitchFamily="34" charset="0"/>
            <a:buNone/>
          </a:pPr>
          <a:r>
            <a:rPr lang="it-IT" sz="1400" kern="1200">
              <a:solidFill>
                <a:schemeClr val="bg1"/>
              </a:solidFill>
            </a:rPr>
            <a:t>- NETWORK ANALYSYS</a:t>
          </a:r>
        </a:p>
        <a:p>
          <a:pPr marL="0" lvl="0" indent="0" algn="ctr" defTabSz="622300">
            <a:lnSpc>
              <a:spcPct val="90000"/>
            </a:lnSpc>
            <a:spcBef>
              <a:spcPct val="0"/>
            </a:spcBef>
            <a:spcAft>
              <a:spcPct val="35000"/>
            </a:spcAft>
            <a:buFont typeface="Arial" panose="020B0604020202020204" pitchFamily="34" charset="0"/>
            <a:buNone/>
          </a:pPr>
          <a:r>
            <a:rPr lang="it-IT" sz="1400" kern="1200">
              <a:solidFill>
                <a:schemeClr val="bg1"/>
              </a:solidFill>
            </a:rPr>
            <a:t>- COMMUNITY DETECTION</a:t>
          </a:r>
        </a:p>
        <a:p>
          <a:pPr marL="0" lvl="0" indent="0" algn="ctr" defTabSz="622300">
            <a:lnSpc>
              <a:spcPct val="90000"/>
            </a:lnSpc>
            <a:spcBef>
              <a:spcPct val="0"/>
            </a:spcBef>
            <a:spcAft>
              <a:spcPct val="35000"/>
            </a:spcAft>
            <a:buFont typeface="Arial" panose="020B0604020202020204" pitchFamily="34" charset="0"/>
            <a:buNone/>
          </a:pPr>
          <a:r>
            <a:rPr lang="it-IT" sz="1400" kern="1200">
              <a:solidFill>
                <a:schemeClr val="bg1"/>
              </a:solidFill>
            </a:rPr>
            <a:t>- MACHINE LEARNING</a:t>
          </a:r>
          <a:endParaRPr lang="it-IT" sz="1400" kern="1200"/>
        </a:p>
        <a:p>
          <a:pPr marL="0" lvl="0" indent="0" algn="ctr" defTabSz="622300">
            <a:lnSpc>
              <a:spcPct val="90000"/>
            </a:lnSpc>
            <a:spcBef>
              <a:spcPct val="0"/>
            </a:spcBef>
            <a:spcAft>
              <a:spcPct val="35000"/>
            </a:spcAft>
            <a:buNone/>
          </a:pPr>
          <a:endParaRPr lang="it-IT" sz="1400" kern="1200"/>
        </a:p>
      </dsp:txBody>
      <dsp:txXfrm rot="10800000">
        <a:off x="356641" y="1714878"/>
        <a:ext cx="2732043" cy="2031504"/>
      </dsp:txXfrm>
    </dsp:sp>
    <dsp:sp modelId="{96EF4341-D32E-0F4D-BE1D-64C25B49FF71}">
      <dsp:nvSpPr>
        <dsp:cNvPr id="0" name=""/>
        <dsp:cNvSpPr/>
      </dsp:nvSpPr>
      <dsp:spPr>
        <a:xfrm>
          <a:off x="3345742" y="199286"/>
          <a:ext cx="2860959" cy="1257577"/>
        </a:xfrm>
        <a:prstGeom prst="roundRect">
          <a:avLst>
            <a:gd name="adj" fmla="val 10000"/>
          </a:avLst>
        </a:prstGeom>
        <a:solidFill>
          <a:schemeClr val="accent1">
            <a:tint val="50000"/>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2480A32-FE3E-3947-8A32-0D1827687947}">
      <dsp:nvSpPr>
        <dsp:cNvPr id="0" name=""/>
        <dsp:cNvSpPr/>
      </dsp:nvSpPr>
      <dsp:spPr>
        <a:xfrm rot="10800000">
          <a:off x="3439238" y="1714878"/>
          <a:ext cx="2860959" cy="2095962"/>
        </a:xfrm>
        <a:prstGeom prst="round2SameRect">
          <a:avLst>
            <a:gd name="adj1" fmla="val 10500"/>
            <a:gd name="adj2" fmla="val 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t" anchorCtr="0">
          <a:noAutofit/>
        </a:bodyPr>
        <a:lstStyle/>
        <a:p>
          <a:pPr marL="0" lvl="0" indent="0" algn="ctr" defTabSz="622300">
            <a:lnSpc>
              <a:spcPct val="90000"/>
            </a:lnSpc>
            <a:spcBef>
              <a:spcPct val="0"/>
            </a:spcBef>
            <a:spcAft>
              <a:spcPct val="35000"/>
            </a:spcAft>
            <a:buNone/>
          </a:pPr>
          <a:r>
            <a:rPr lang="it-IT" sz="1400" kern="1200"/>
            <a:t>Sorgenti</a:t>
          </a:r>
          <a:br>
            <a:rPr lang="it-IT" sz="1400" kern="1200"/>
          </a:br>
          <a:endParaRPr lang="it-IT" sz="1400" kern="1200"/>
        </a:p>
        <a:p>
          <a:pPr marL="0" lvl="0" indent="0" algn="ctr" defTabSz="622300">
            <a:lnSpc>
              <a:spcPct val="90000"/>
            </a:lnSpc>
            <a:spcBef>
              <a:spcPct val="0"/>
            </a:spcBef>
            <a:spcAft>
              <a:spcPct val="35000"/>
            </a:spcAft>
            <a:buNone/>
          </a:pPr>
          <a:r>
            <a:rPr lang="it-IT" sz="1400" kern="1200"/>
            <a:t>- YOUTUBE  COMMENTS</a:t>
          </a:r>
          <a:br>
            <a:rPr lang="it-IT" sz="1400" kern="1200"/>
          </a:br>
          <a:r>
            <a:rPr lang="it-IT" sz="1400" kern="1200"/>
            <a:t>- PERIODO GIUGNO 2023 - SETTEMBRE 2025</a:t>
          </a:r>
          <a:br>
            <a:rPr lang="it-IT" sz="1400" kern="1200"/>
          </a:br>
          <a:r>
            <a:rPr lang="it-IT" sz="1400" kern="1200"/>
            <a:t>- 100000+ COMMENTI</a:t>
          </a:r>
          <a:br>
            <a:rPr lang="it-IT" sz="1400" kern="1200"/>
          </a:br>
          <a:r>
            <a:rPr lang="it-IT" sz="1400" kern="1200"/>
            <a:t>- CANALI  YOUTUBE</a:t>
          </a:r>
          <a:br>
            <a:rPr lang="it-IT" sz="1400" kern="1200"/>
          </a:br>
          <a:endParaRPr lang="it-IT" sz="1400" kern="1200"/>
        </a:p>
      </dsp:txBody>
      <dsp:txXfrm rot="10800000">
        <a:off x="3503696" y="1714878"/>
        <a:ext cx="2732043" cy="2031504"/>
      </dsp:txXfrm>
    </dsp:sp>
    <dsp:sp modelId="{142FBADD-7A92-9B42-A4F2-8F95C2C37F78}">
      <dsp:nvSpPr>
        <dsp:cNvPr id="0" name=""/>
        <dsp:cNvSpPr/>
      </dsp:nvSpPr>
      <dsp:spPr>
        <a:xfrm>
          <a:off x="6586293" y="228650"/>
          <a:ext cx="2860959" cy="1257577"/>
        </a:xfrm>
        <a:prstGeom prst="roundRect">
          <a:avLst>
            <a:gd name="adj" fmla="val 10000"/>
          </a:avLst>
        </a:prstGeom>
        <a:solidFill>
          <a:schemeClr val="accent1">
            <a:tint val="50000"/>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D4159F6-5FD4-1B44-BDD7-6FAE6D9596F5}">
      <dsp:nvSpPr>
        <dsp:cNvPr id="0" name=""/>
        <dsp:cNvSpPr/>
      </dsp:nvSpPr>
      <dsp:spPr>
        <a:xfrm rot="10800000">
          <a:off x="6586293" y="1714878"/>
          <a:ext cx="2860959" cy="2095962"/>
        </a:xfrm>
        <a:prstGeom prst="round2SameRect">
          <a:avLst>
            <a:gd name="adj1" fmla="val 10500"/>
            <a:gd name="adj2" fmla="val 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t" anchorCtr="0">
          <a:noAutofit/>
        </a:bodyPr>
        <a:lstStyle/>
        <a:p>
          <a:pPr marL="0" lvl="0" indent="0" algn="ctr" defTabSz="622300">
            <a:lnSpc>
              <a:spcPct val="90000"/>
            </a:lnSpc>
            <a:spcBef>
              <a:spcPct val="0"/>
            </a:spcBef>
            <a:spcAft>
              <a:spcPct val="35000"/>
            </a:spcAft>
            <a:buNone/>
          </a:pPr>
          <a:r>
            <a:rPr lang="it-IT" sz="1400" kern="1200"/>
            <a:t>Strumenti</a:t>
          </a:r>
        </a:p>
        <a:p>
          <a:pPr marL="0" lvl="0" indent="0" algn="ctr" defTabSz="622300">
            <a:lnSpc>
              <a:spcPct val="90000"/>
            </a:lnSpc>
            <a:spcBef>
              <a:spcPct val="0"/>
            </a:spcBef>
            <a:spcAft>
              <a:spcPct val="35000"/>
            </a:spcAft>
            <a:buNone/>
          </a:pPr>
          <a:br>
            <a:rPr lang="it-IT" sz="1400" kern="1200"/>
          </a:br>
          <a:r>
            <a:rPr lang="it-IT" sz="1400" kern="1200"/>
            <a:t>- PANDAS</a:t>
          </a:r>
          <a:br>
            <a:rPr lang="it-IT" sz="1400" kern="1200"/>
          </a:br>
          <a:r>
            <a:rPr lang="it-IT" sz="1400" kern="1200"/>
            <a:t>- TEXTBLOB</a:t>
          </a:r>
          <a:br>
            <a:rPr lang="it-IT" sz="1400" kern="1200"/>
          </a:br>
          <a:r>
            <a:rPr lang="it-IT" sz="1400" kern="1200"/>
            <a:t>- VADER</a:t>
          </a:r>
          <a:br>
            <a:rPr lang="it-IT" sz="1400" kern="1200"/>
          </a:br>
          <a:r>
            <a:rPr lang="it-IT" sz="1400" kern="1200"/>
            <a:t>- JUPYTER NOTEBOOK</a:t>
          </a:r>
          <a:br>
            <a:rPr lang="it-IT" sz="1400" kern="1200"/>
          </a:br>
          <a:r>
            <a:rPr lang="it-IT" sz="1400" kern="1200"/>
            <a:t>- GITHUB</a:t>
          </a:r>
          <a:br>
            <a:rPr lang="it-IT" sz="1400" kern="1200"/>
          </a:br>
          <a:endParaRPr lang="it-IT" sz="1400" kern="1200"/>
        </a:p>
      </dsp:txBody>
      <dsp:txXfrm rot="10800000">
        <a:off x="6650751" y="1714878"/>
        <a:ext cx="2732043" cy="203150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42F230-CD5C-8246-8054-2EAD2A245E2D}">
      <dsp:nvSpPr>
        <dsp:cNvPr id="0" name=""/>
        <dsp:cNvSpPr/>
      </dsp:nvSpPr>
      <dsp:spPr>
        <a:xfrm>
          <a:off x="0" y="473795"/>
          <a:ext cx="11068335" cy="1066802"/>
        </a:xfrm>
        <a:prstGeom prst="roundRect">
          <a:avLst>
            <a:gd name="adj" fmla="val 10000"/>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C676926-BE26-B94F-956C-EC8988631741}">
      <dsp:nvSpPr>
        <dsp:cNvPr id="0" name=""/>
        <dsp:cNvSpPr/>
      </dsp:nvSpPr>
      <dsp:spPr>
        <a:xfrm>
          <a:off x="337130" y="147010"/>
          <a:ext cx="3248148" cy="1477221"/>
        </a:xfrm>
        <a:prstGeom prst="roundRect">
          <a:avLst>
            <a:gd name="adj" fmla="val 10000"/>
          </a:avLst>
        </a:prstGeom>
        <a:solidFill>
          <a:schemeClr val="bg1"/>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34DFF39-D021-FC49-BB42-2A00225516B8}">
      <dsp:nvSpPr>
        <dsp:cNvPr id="0" name=""/>
        <dsp:cNvSpPr/>
      </dsp:nvSpPr>
      <dsp:spPr>
        <a:xfrm rot="10800000">
          <a:off x="337130" y="1649666"/>
          <a:ext cx="3248148" cy="2948336"/>
        </a:xfrm>
        <a:prstGeom prst="round2SameRect">
          <a:avLst>
            <a:gd name="adj1" fmla="val 10500"/>
            <a:gd name="adj2" fmla="val 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0" tIns="72000" rIns="72000" bIns="72000" numCol="1" spcCol="1270" anchor="t" anchorCtr="0">
          <a:noAutofit/>
        </a:bodyPr>
        <a:lstStyle/>
        <a:p>
          <a:pPr marL="0" lvl="0" indent="0" algn="ctr" defTabSz="889000">
            <a:lnSpc>
              <a:spcPct val="90000"/>
            </a:lnSpc>
            <a:spcBef>
              <a:spcPct val="0"/>
            </a:spcBef>
            <a:spcAft>
              <a:spcPct val="35000"/>
            </a:spcAft>
            <a:buNone/>
          </a:pPr>
          <a:r>
            <a:rPr lang="it-IT" sz="2000" kern="1200" dirty="0"/>
            <a:t>RANDOM FOREST</a:t>
          </a:r>
        </a:p>
        <a:p>
          <a:pPr marL="0" lvl="0" indent="0" algn="ctr" defTabSz="889000">
            <a:lnSpc>
              <a:spcPct val="90000"/>
            </a:lnSpc>
            <a:spcBef>
              <a:spcPct val="0"/>
            </a:spcBef>
            <a:spcAft>
              <a:spcPct val="35000"/>
            </a:spcAft>
            <a:buNone/>
          </a:pPr>
          <a:r>
            <a:rPr lang="it-IT" sz="1400" kern="1200" dirty="0"/>
            <a:t>Il </a:t>
          </a:r>
          <a:r>
            <a:rPr lang="it-IT" sz="1400" b="1" kern="1200" dirty="0"/>
            <a:t>Random </a:t>
          </a:r>
          <a:r>
            <a:rPr lang="it-IT" sz="1400" b="1" kern="1200" dirty="0" err="1"/>
            <a:t>Forest</a:t>
          </a:r>
          <a:r>
            <a:rPr lang="it-IT" sz="1400" kern="1200" dirty="0"/>
            <a:t> è un algoritmo che unisce più alberi decisionali, creando un "bosco". Ognuno di questi alberi viene addestrato su un campione casuale dei dati e delle caratteristiche. Per fare una previsione, l'algoritmo aggrega i risultati di tutti gli alberi per ottenere una decisione più affidabile.</a:t>
          </a:r>
          <a:endParaRPr lang="it-IT" sz="1100" kern="1200" dirty="0"/>
        </a:p>
      </dsp:txBody>
      <dsp:txXfrm rot="10800000">
        <a:off x="427802" y="1649666"/>
        <a:ext cx="3066804" cy="2857664"/>
      </dsp:txXfrm>
    </dsp:sp>
    <dsp:sp modelId="{96EF4341-D32E-0F4D-BE1D-64C25B49FF71}">
      <dsp:nvSpPr>
        <dsp:cNvPr id="0" name=""/>
        <dsp:cNvSpPr/>
      </dsp:nvSpPr>
      <dsp:spPr>
        <a:xfrm>
          <a:off x="3910093" y="147010"/>
          <a:ext cx="3248148" cy="1477221"/>
        </a:xfrm>
        <a:prstGeom prst="roundRect">
          <a:avLst>
            <a:gd name="adj" fmla="val 10000"/>
          </a:avLst>
        </a:prstGeom>
        <a:solidFill>
          <a:schemeClr val="bg1"/>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2480A32-FE3E-3947-8A32-0D1827687947}">
      <dsp:nvSpPr>
        <dsp:cNvPr id="0" name=""/>
        <dsp:cNvSpPr/>
      </dsp:nvSpPr>
      <dsp:spPr>
        <a:xfrm rot="10800000">
          <a:off x="3910093" y="1649666"/>
          <a:ext cx="3248148" cy="2948336"/>
        </a:xfrm>
        <a:prstGeom prst="round2SameRect">
          <a:avLst>
            <a:gd name="adj1" fmla="val 10500"/>
            <a:gd name="adj2" fmla="val 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0" tIns="72000" rIns="72000" bIns="72000" numCol="1" spcCol="1270" anchor="t" anchorCtr="0">
          <a:noAutofit/>
        </a:bodyPr>
        <a:lstStyle/>
        <a:p>
          <a:pPr marL="0" lvl="0" indent="0" algn="ctr" defTabSz="889000">
            <a:lnSpc>
              <a:spcPct val="90000"/>
            </a:lnSpc>
            <a:spcBef>
              <a:spcPct val="0"/>
            </a:spcBef>
            <a:spcAft>
              <a:spcPct val="35000"/>
            </a:spcAft>
            <a:buNone/>
          </a:pPr>
          <a:r>
            <a:rPr lang="it-IT" sz="2000" kern="1200" dirty="0"/>
            <a:t>NEURAL NETWORKS</a:t>
          </a:r>
          <a:endParaRPr lang="it-IT" sz="1600" kern="1200" dirty="0"/>
        </a:p>
        <a:p>
          <a:pPr marL="0" lvl="0" indent="0" algn="ctr" defTabSz="889000">
            <a:lnSpc>
              <a:spcPct val="90000"/>
            </a:lnSpc>
            <a:spcBef>
              <a:spcPct val="0"/>
            </a:spcBef>
            <a:spcAft>
              <a:spcPct val="35000"/>
            </a:spcAft>
            <a:buNone/>
          </a:pPr>
          <a:r>
            <a:rPr lang="it-IT" sz="1400" kern="1200" dirty="0"/>
            <a:t>Una </a:t>
          </a:r>
          <a:r>
            <a:rPr lang="it-IT" sz="1400" b="1" kern="1200" dirty="0"/>
            <a:t>Rete Neurale </a:t>
          </a:r>
          <a:r>
            <a:rPr lang="it-IT" sz="1400" kern="1200" dirty="0"/>
            <a:t>è un modello di machine learning che imita il modo in cui il cervello umano elabora le informazioni. È formata da strati interconnessi di nodi, o "neuroni" artificiali. Questi neuroni lavorano insieme per analizzare dati complessi, come immagini o suoni, e identificare pattern e relazioni non lineari.  Necessita grande potenza di calcolo e tanti dati per l’addestramento, ma è estremamente potente</a:t>
          </a:r>
        </a:p>
      </dsp:txBody>
      <dsp:txXfrm rot="10800000">
        <a:off x="4000765" y="1649666"/>
        <a:ext cx="3066804" cy="2857664"/>
      </dsp:txXfrm>
    </dsp:sp>
    <dsp:sp modelId="{142FBADD-7A92-9B42-A4F2-8F95C2C37F78}">
      <dsp:nvSpPr>
        <dsp:cNvPr id="0" name=""/>
        <dsp:cNvSpPr/>
      </dsp:nvSpPr>
      <dsp:spPr>
        <a:xfrm>
          <a:off x="7483056" y="147010"/>
          <a:ext cx="3248148" cy="1477221"/>
        </a:xfrm>
        <a:prstGeom prst="roundRect">
          <a:avLst>
            <a:gd name="adj" fmla="val 10000"/>
          </a:avLst>
        </a:prstGeom>
        <a:solidFill>
          <a:schemeClr val="bg1"/>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D4159F6-5FD4-1B44-BDD7-6FAE6D9596F5}">
      <dsp:nvSpPr>
        <dsp:cNvPr id="0" name=""/>
        <dsp:cNvSpPr/>
      </dsp:nvSpPr>
      <dsp:spPr>
        <a:xfrm rot="10800000">
          <a:off x="7483056" y="1649666"/>
          <a:ext cx="3248148" cy="2948336"/>
        </a:xfrm>
        <a:prstGeom prst="round2SameRect">
          <a:avLst>
            <a:gd name="adj1" fmla="val 10500"/>
            <a:gd name="adj2" fmla="val 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0" tIns="72000" rIns="72000" bIns="72000" numCol="1" spcCol="1270" anchor="t" anchorCtr="0">
          <a:noAutofit/>
        </a:bodyPr>
        <a:lstStyle/>
        <a:p>
          <a:pPr marL="0" lvl="0" indent="0" algn="ctr" defTabSz="889000">
            <a:lnSpc>
              <a:spcPct val="90000"/>
            </a:lnSpc>
            <a:spcBef>
              <a:spcPct val="0"/>
            </a:spcBef>
            <a:spcAft>
              <a:spcPct val="35000"/>
            </a:spcAft>
            <a:buNone/>
          </a:pPr>
          <a:r>
            <a:rPr lang="it-IT" sz="2000" kern="1200"/>
            <a:t>LOGISTIC REGRESSION</a:t>
          </a:r>
          <a:endParaRPr lang="it-IT" sz="1800" kern="1200"/>
        </a:p>
        <a:p>
          <a:pPr marL="0" lvl="0" indent="0" algn="ctr" defTabSz="889000">
            <a:lnSpc>
              <a:spcPct val="90000"/>
            </a:lnSpc>
            <a:spcBef>
              <a:spcPct val="0"/>
            </a:spcBef>
            <a:spcAft>
              <a:spcPct val="35000"/>
            </a:spcAft>
            <a:buNone/>
          </a:pPr>
          <a:r>
            <a:rPr lang="it-IT" sz="1400" kern="1200"/>
            <a:t>La </a:t>
          </a:r>
          <a:r>
            <a:rPr lang="it-IT" sz="1400" b="1" kern="1200"/>
            <a:t>Regressione Logistica</a:t>
          </a:r>
          <a:r>
            <a:rPr lang="it-IT" sz="1400" kern="1200"/>
            <a:t> è un modello statistico lineare che viene usato per la </a:t>
          </a:r>
          <a:r>
            <a:rPr lang="it-IT" sz="1400" b="1" kern="1200"/>
            <a:t>classificazione. </a:t>
          </a:r>
          <a:r>
            <a:rPr lang="it-IT" sz="1400" kern="1200"/>
            <a:t>Il suo scopo è stimare la probabilità che un'osservazione appartenga a una certa classe, tipicamente un problema con due possibili risultati (es. "sì/no", "vero/falso"). A differenza di altri modelli, la Regressione Logistica utilizza una </a:t>
          </a:r>
          <a:r>
            <a:rPr lang="it-IT" sz="1400" b="1" kern="1200"/>
            <a:t>funzione logistica </a:t>
          </a:r>
          <a:r>
            <a:rPr lang="it-IT" sz="1400" kern="1200"/>
            <a:t>per trasformare i dati in un valore compreso tra 0 e 1, che rappresenta la probabilità. </a:t>
          </a:r>
        </a:p>
      </dsp:txBody>
      <dsp:txXfrm rot="10800000">
        <a:off x="7573728" y="1649666"/>
        <a:ext cx="3066804" cy="2857664"/>
      </dsp:txXfrm>
    </dsp:sp>
  </dsp:spTree>
</dsp:drawing>
</file>

<file path=ppt/diagrams/layout1.xml><?xml version="1.0" encoding="utf-8"?>
<dgm:layoutDef xmlns:dgm="http://schemas.openxmlformats.org/drawingml/2006/diagram" xmlns:a="http://schemas.openxmlformats.org/drawingml/2006/main" uniqueId="urn:microsoft.com/office/officeart/2005/8/layout/pList2">
  <dgm:title val=""/>
  <dgm:desc val=""/>
  <dgm:catLst>
    <dgm:cat type="list" pri="11000"/>
    <dgm:cat type="picture" pri="24000"/>
    <dgm:cat type="pictureconvert" pri="2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bkgdShp" refType="w"/>
      <dgm:constr type="h" for="ch" forName="bkgdShp" refType="h" fact="0.45"/>
      <dgm:constr type="t" for="ch" forName="bkgdShp"/>
      <dgm:constr type="w" for="ch" forName="linComp" refType="w" fact="0.94"/>
      <dgm:constr type="h" for="ch" forName="linComp" refType="h"/>
      <dgm:constr type="ctrX" for="ch" forName="linComp" refType="w" fact="0.5"/>
    </dgm:constrLst>
    <dgm:ruleLst/>
    <dgm:choose name="Name1">
      <dgm:if name="Name2" axis="ch" ptType="node" func="cnt" op="gte" val="1">
        <dgm:layoutNode name="bkgdShp" styleLbl="alignAccFollowNode1">
          <dgm:alg type="sp"/>
          <dgm:shape xmlns:r="http://schemas.openxmlformats.org/officeDocument/2006/relationships" type="roundRect" r:blip="">
            <dgm:adjLst>
              <dgm:adj idx="1" val="0.1"/>
            </dgm:adjLst>
          </dgm:shape>
          <dgm:presOf/>
          <dgm:constrLst/>
          <dgm:ruleLst/>
        </dgm:layoutNode>
        <dgm:layoutNode name="linComp">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1"/>
            <dgm:constr type="h" for="ch" ptType="sibTrans" op="equ"/>
            <dgm:constr type="h" for="ch" forName="compNode" op="equ"/>
            <dgm:constr type="primFontSz" for="des" forName="node" op="equ"/>
          </dgm:constrLst>
          <dgm:ruleLst/>
          <dgm:forEach name="nodesForEach" axis="ch" ptType="node">
            <dgm:layoutNode name="compNode">
              <dgm:alg type="composite"/>
              <dgm:shape xmlns:r="http://schemas.openxmlformats.org/officeDocument/2006/relationships" r:blip="">
                <dgm:adjLst/>
              </dgm:shape>
              <dgm:presOf/>
              <dgm:constrLst>
                <dgm:constr type="w" for="ch" forName="node" refType="w"/>
                <dgm:constr type="h" for="ch" forName="node" refType="h" fact="0.55"/>
                <dgm:constr type="b" for="ch" forName="node" refType="h"/>
                <dgm:constr type="w" for="ch" forName="invisiNode" refType="w" fact="0.75"/>
                <dgm:constr type="h" for="ch" forName="invisiNode" refType="h" fact="0.06"/>
                <dgm:constr type="t" for="ch" forName="invisiNode"/>
                <dgm:constr type="w" for="ch" forName="imagNode" refType="w"/>
                <dgm:constr type="h" for="ch" forName="imagNode" refType="h" fact="0.33"/>
                <dgm:constr type="ctrX" for="ch" forName="imagNode" refType="w" fact="0.5"/>
                <dgm:constr type="t" for="ch" forName="imagNode" refType="h" fact="0.06"/>
              </dgm:constrLst>
              <dgm:ruleLst/>
              <dgm:layoutNode name="node" styleLbl="node1">
                <dgm:varLst>
                  <dgm:bulletEnabled val="1"/>
                </dgm:varLst>
                <dgm:alg type="tx">
                  <dgm:param type="txAnchorVert" val="t"/>
                </dgm:alg>
                <dgm:shape xmlns:r="http://schemas.openxmlformats.org/officeDocument/2006/relationships" rot="180" type="round2SameRect" r:blip="">
                  <dgm:adjLst>
                    <dgm:adj idx="1" val="0.105"/>
                  </dgm:adjLst>
                </dgm:shape>
                <dgm:presOf axis="desOrSelf" ptType="node"/>
                <dgm:constrLst>
                  <dgm:constr type="primFontSz" val="65"/>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roundRect" r:blip="" zOrderOff="-2" blipPhldr="1">
                  <dgm:adjLst>
                    <dgm:adj idx="1" val="0.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if>
      <dgm:else name="Name6"/>
    </dgm:choose>
  </dgm:layoutNode>
</dgm:layoutDef>
</file>

<file path=ppt/diagrams/layout2.xml><?xml version="1.0" encoding="utf-8"?>
<dgm:layoutDef xmlns:dgm="http://schemas.openxmlformats.org/drawingml/2006/diagram" xmlns:a="http://schemas.openxmlformats.org/drawingml/2006/main" uniqueId="urn:microsoft.com/office/officeart/2005/8/layout/pList2">
  <dgm:title val=""/>
  <dgm:desc val=""/>
  <dgm:catLst>
    <dgm:cat type="list" pri="11000"/>
    <dgm:cat type="picture" pri="24000"/>
    <dgm:cat type="pictureconvert" pri="2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bkgdShp" refType="w"/>
      <dgm:constr type="h" for="ch" forName="bkgdShp" refType="h" fact="0.45"/>
      <dgm:constr type="t" for="ch" forName="bkgdShp"/>
      <dgm:constr type="w" for="ch" forName="linComp" refType="w" fact="0.94"/>
      <dgm:constr type="h" for="ch" forName="linComp" refType="h"/>
      <dgm:constr type="ctrX" for="ch" forName="linComp" refType="w" fact="0.5"/>
    </dgm:constrLst>
    <dgm:ruleLst/>
    <dgm:choose name="Name1">
      <dgm:if name="Name2" axis="ch" ptType="node" func="cnt" op="gte" val="1">
        <dgm:layoutNode name="bkgdShp" styleLbl="alignAccFollowNode1">
          <dgm:alg type="sp"/>
          <dgm:shape xmlns:r="http://schemas.openxmlformats.org/officeDocument/2006/relationships" type="roundRect" r:blip="">
            <dgm:adjLst>
              <dgm:adj idx="1" val="0.1"/>
            </dgm:adjLst>
          </dgm:shape>
          <dgm:presOf/>
          <dgm:constrLst/>
          <dgm:ruleLst/>
        </dgm:layoutNode>
        <dgm:layoutNode name="linComp">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1"/>
            <dgm:constr type="h" for="ch" ptType="sibTrans" op="equ"/>
            <dgm:constr type="h" for="ch" forName="compNode" op="equ"/>
            <dgm:constr type="primFontSz" for="des" forName="node" op="equ"/>
          </dgm:constrLst>
          <dgm:ruleLst/>
          <dgm:forEach name="nodesForEach" axis="ch" ptType="node">
            <dgm:layoutNode name="compNode">
              <dgm:alg type="composite"/>
              <dgm:shape xmlns:r="http://schemas.openxmlformats.org/officeDocument/2006/relationships" r:blip="">
                <dgm:adjLst/>
              </dgm:shape>
              <dgm:presOf/>
              <dgm:constrLst>
                <dgm:constr type="w" for="ch" forName="node" refType="w"/>
                <dgm:constr type="h" for="ch" forName="node" refType="h" fact="0.55"/>
                <dgm:constr type="b" for="ch" forName="node" refType="h"/>
                <dgm:constr type="w" for="ch" forName="invisiNode" refType="w" fact="0.75"/>
                <dgm:constr type="h" for="ch" forName="invisiNode" refType="h" fact="0.06"/>
                <dgm:constr type="t" for="ch" forName="invisiNode"/>
                <dgm:constr type="w" for="ch" forName="imagNode" refType="w"/>
                <dgm:constr type="h" for="ch" forName="imagNode" refType="h" fact="0.33"/>
                <dgm:constr type="ctrX" for="ch" forName="imagNode" refType="w" fact="0.5"/>
                <dgm:constr type="t" for="ch" forName="imagNode" refType="h" fact="0.06"/>
              </dgm:constrLst>
              <dgm:ruleLst/>
              <dgm:layoutNode name="node" styleLbl="node1">
                <dgm:varLst>
                  <dgm:bulletEnabled val="1"/>
                </dgm:varLst>
                <dgm:alg type="tx">
                  <dgm:param type="txAnchorVert" val="t"/>
                </dgm:alg>
                <dgm:shape xmlns:r="http://schemas.openxmlformats.org/officeDocument/2006/relationships" rot="180" type="round2SameRect" r:blip="">
                  <dgm:adjLst>
                    <dgm:adj idx="1" val="0.105"/>
                  </dgm:adjLst>
                </dgm:shape>
                <dgm:presOf axis="desOrSelf" ptType="node"/>
                <dgm:constrLst>
                  <dgm:constr type="primFontSz" val="65"/>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roundRect" r:blip="" zOrderOff="-2" blipPhldr="1">
                  <dgm:adjLst>
                    <dgm:adj idx="1" val="0.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if>
      <dgm:else name="Name6"/>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8EE3C56-46BA-5C47-893C-8C6A4143EACC}" type="datetimeFigureOut">
              <a:rPr lang="it-IT" smtClean="0"/>
              <a:t>12/09/25</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35F83B4-8AEB-3B4F-B8B7-C76CAD87A4EB}" type="slidenum">
              <a:rPr lang="it-IT" smtClean="0"/>
              <a:t>‹N›</a:t>
            </a:fld>
            <a:endParaRPr lang="it-IT"/>
          </a:p>
        </p:txBody>
      </p:sp>
    </p:spTree>
    <p:extLst>
      <p:ext uri="{BB962C8B-B14F-4D97-AF65-F5344CB8AC3E}">
        <p14:creationId xmlns:p14="http://schemas.microsoft.com/office/powerpoint/2010/main" val="34342760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435F83B4-8AEB-3B4F-B8B7-C76CAD87A4EB}" type="slidenum">
              <a:rPr lang="it-IT" smtClean="0"/>
              <a:t>1</a:t>
            </a:fld>
            <a:endParaRPr lang="it-IT"/>
          </a:p>
        </p:txBody>
      </p:sp>
    </p:spTree>
    <p:extLst>
      <p:ext uri="{BB962C8B-B14F-4D97-AF65-F5344CB8AC3E}">
        <p14:creationId xmlns:p14="http://schemas.microsoft.com/office/powerpoint/2010/main" val="13523989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6B6921-F09C-C80A-7827-4DDF9B4DA532}"/>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EE470B6A-06E8-3B49-2276-426D3E8716E6}"/>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F8AFCE40-7C6B-B4C9-29AF-4C37894CDE40}"/>
              </a:ext>
            </a:extLst>
          </p:cNvPr>
          <p:cNvSpPr>
            <a:spLocks noGrp="1"/>
          </p:cNvSpPr>
          <p:nvPr>
            <p:ph type="body" idx="1"/>
          </p:nvPr>
        </p:nvSpPr>
        <p:spPr/>
        <p:txBody>
          <a:bodyPr/>
          <a:lstStyle/>
          <a:p>
            <a:endParaRPr lang="it-IT"/>
          </a:p>
        </p:txBody>
      </p:sp>
      <p:sp>
        <p:nvSpPr>
          <p:cNvPr id="4" name="Segnaposto numero diapositiva 3">
            <a:extLst>
              <a:ext uri="{FF2B5EF4-FFF2-40B4-BE49-F238E27FC236}">
                <a16:creationId xmlns:a16="http://schemas.microsoft.com/office/drawing/2014/main" id="{E4305205-951B-1878-D916-F6BCAAFB176F}"/>
              </a:ext>
            </a:extLst>
          </p:cNvPr>
          <p:cNvSpPr>
            <a:spLocks noGrp="1"/>
          </p:cNvSpPr>
          <p:nvPr>
            <p:ph type="sldNum" sz="quarter" idx="5"/>
          </p:nvPr>
        </p:nvSpPr>
        <p:spPr/>
        <p:txBody>
          <a:bodyPr/>
          <a:lstStyle/>
          <a:p>
            <a:fld id="{435F83B4-8AEB-3B4F-B8B7-C76CAD87A4EB}" type="slidenum">
              <a:rPr lang="it-IT" smtClean="0"/>
              <a:t>19</a:t>
            </a:fld>
            <a:endParaRPr lang="it-IT"/>
          </a:p>
        </p:txBody>
      </p:sp>
    </p:spTree>
    <p:extLst>
      <p:ext uri="{BB962C8B-B14F-4D97-AF65-F5344CB8AC3E}">
        <p14:creationId xmlns:p14="http://schemas.microsoft.com/office/powerpoint/2010/main" val="40649031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7C2DD3-68AF-1807-47E3-BFFC332E4C06}"/>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244607F4-30BB-9AED-7EF1-20C341B13D0E}"/>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5988B604-5D16-FDDE-FBDC-D57E7C68618B}"/>
              </a:ext>
            </a:extLst>
          </p:cNvPr>
          <p:cNvSpPr>
            <a:spLocks noGrp="1"/>
          </p:cNvSpPr>
          <p:nvPr>
            <p:ph type="body" idx="1"/>
          </p:nvPr>
        </p:nvSpPr>
        <p:spPr/>
        <p:txBody>
          <a:bodyPr/>
          <a:lstStyle/>
          <a:p>
            <a:endParaRPr lang="it-IT"/>
          </a:p>
        </p:txBody>
      </p:sp>
      <p:sp>
        <p:nvSpPr>
          <p:cNvPr id="4" name="Segnaposto numero diapositiva 3">
            <a:extLst>
              <a:ext uri="{FF2B5EF4-FFF2-40B4-BE49-F238E27FC236}">
                <a16:creationId xmlns:a16="http://schemas.microsoft.com/office/drawing/2014/main" id="{B717A3F9-F060-58B2-D48C-3887B1F244C6}"/>
              </a:ext>
            </a:extLst>
          </p:cNvPr>
          <p:cNvSpPr>
            <a:spLocks noGrp="1"/>
          </p:cNvSpPr>
          <p:nvPr>
            <p:ph type="sldNum" sz="quarter" idx="5"/>
          </p:nvPr>
        </p:nvSpPr>
        <p:spPr/>
        <p:txBody>
          <a:bodyPr/>
          <a:lstStyle/>
          <a:p>
            <a:fld id="{435F83B4-8AEB-3B4F-B8B7-C76CAD87A4EB}" type="slidenum">
              <a:rPr lang="it-IT" smtClean="0"/>
              <a:t>20</a:t>
            </a:fld>
            <a:endParaRPr lang="it-IT"/>
          </a:p>
        </p:txBody>
      </p:sp>
    </p:spTree>
    <p:extLst>
      <p:ext uri="{BB962C8B-B14F-4D97-AF65-F5344CB8AC3E}">
        <p14:creationId xmlns:p14="http://schemas.microsoft.com/office/powerpoint/2010/main" val="26170878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B719AB-DE0D-6773-D587-8D2453C4812B}"/>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660307BB-6F9A-D29D-31AC-0CF2117B1757}"/>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8CDA441F-8BAA-E17F-D878-8FA3F2851065}"/>
              </a:ext>
            </a:extLst>
          </p:cNvPr>
          <p:cNvSpPr>
            <a:spLocks noGrp="1"/>
          </p:cNvSpPr>
          <p:nvPr>
            <p:ph type="body" idx="1"/>
          </p:nvPr>
        </p:nvSpPr>
        <p:spPr/>
        <p:txBody>
          <a:bodyPr/>
          <a:lstStyle/>
          <a:p>
            <a:endParaRPr lang="it-IT"/>
          </a:p>
        </p:txBody>
      </p:sp>
      <p:sp>
        <p:nvSpPr>
          <p:cNvPr id="4" name="Segnaposto numero diapositiva 3">
            <a:extLst>
              <a:ext uri="{FF2B5EF4-FFF2-40B4-BE49-F238E27FC236}">
                <a16:creationId xmlns:a16="http://schemas.microsoft.com/office/drawing/2014/main" id="{4180771B-9C63-7F8F-63A5-8C5A029A6F0F}"/>
              </a:ext>
            </a:extLst>
          </p:cNvPr>
          <p:cNvSpPr>
            <a:spLocks noGrp="1"/>
          </p:cNvSpPr>
          <p:nvPr>
            <p:ph type="sldNum" sz="quarter" idx="5"/>
          </p:nvPr>
        </p:nvSpPr>
        <p:spPr/>
        <p:txBody>
          <a:bodyPr/>
          <a:lstStyle/>
          <a:p>
            <a:fld id="{435F83B4-8AEB-3B4F-B8B7-C76CAD87A4EB}" type="slidenum">
              <a:rPr lang="it-IT" smtClean="0"/>
              <a:t>21</a:t>
            </a:fld>
            <a:endParaRPr lang="it-IT"/>
          </a:p>
        </p:txBody>
      </p:sp>
    </p:spTree>
    <p:extLst>
      <p:ext uri="{BB962C8B-B14F-4D97-AF65-F5344CB8AC3E}">
        <p14:creationId xmlns:p14="http://schemas.microsoft.com/office/powerpoint/2010/main" val="33593518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EAA51E-60F7-CB5C-2595-31005110C109}"/>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8C3FC0F1-B17B-62F3-1BE5-15991D552610}"/>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64A9C8A4-9EC0-64DB-9076-AB84A6D8B866}"/>
              </a:ext>
            </a:extLst>
          </p:cNvPr>
          <p:cNvSpPr>
            <a:spLocks noGrp="1"/>
          </p:cNvSpPr>
          <p:nvPr>
            <p:ph type="body" idx="1"/>
          </p:nvPr>
        </p:nvSpPr>
        <p:spPr/>
        <p:txBody>
          <a:bodyPr/>
          <a:lstStyle/>
          <a:p>
            <a:endParaRPr lang="it-IT"/>
          </a:p>
        </p:txBody>
      </p:sp>
      <p:sp>
        <p:nvSpPr>
          <p:cNvPr id="4" name="Segnaposto numero diapositiva 3">
            <a:extLst>
              <a:ext uri="{FF2B5EF4-FFF2-40B4-BE49-F238E27FC236}">
                <a16:creationId xmlns:a16="http://schemas.microsoft.com/office/drawing/2014/main" id="{F7FD3918-6548-0599-1674-43F63167FE79}"/>
              </a:ext>
            </a:extLst>
          </p:cNvPr>
          <p:cNvSpPr>
            <a:spLocks noGrp="1"/>
          </p:cNvSpPr>
          <p:nvPr>
            <p:ph type="sldNum" sz="quarter" idx="5"/>
          </p:nvPr>
        </p:nvSpPr>
        <p:spPr/>
        <p:txBody>
          <a:bodyPr/>
          <a:lstStyle/>
          <a:p>
            <a:fld id="{435F83B4-8AEB-3B4F-B8B7-C76CAD87A4EB}" type="slidenum">
              <a:rPr lang="it-IT" smtClean="0"/>
              <a:t>22</a:t>
            </a:fld>
            <a:endParaRPr lang="it-IT"/>
          </a:p>
        </p:txBody>
      </p:sp>
    </p:spTree>
    <p:extLst>
      <p:ext uri="{BB962C8B-B14F-4D97-AF65-F5344CB8AC3E}">
        <p14:creationId xmlns:p14="http://schemas.microsoft.com/office/powerpoint/2010/main" val="40199820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6E1911-7994-D090-EE6E-1A13062A55E6}"/>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08242444-108D-1F97-46AF-1D97770DE292}"/>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C311795A-994C-36D9-275E-56AD3D7DDB2B}"/>
              </a:ext>
            </a:extLst>
          </p:cNvPr>
          <p:cNvSpPr>
            <a:spLocks noGrp="1"/>
          </p:cNvSpPr>
          <p:nvPr>
            <p:ph type="body" idx="1"/>
          </p:nvPr>
        </p:nvSpPr>
        <p:spPr/>
        <p:txBody>
          <a:bodyPr/>
          <a:lstStyle/>
          <a:p>
            <a:endParaRPr lang="it-IT"/>
          </a:p>
        </p:txBody>
      </p:sp>
      <p:sp>
        <p:nvSpPr>
          <p:cNvPr id="4" name="Segnaposto numero diapositiva 3">
            <a:extLst>
              <a:ext uri="{FF2B5EF4-FFF2-40B4-BE49-F238E27FC236}">
                <a16:creationId xmlns:a16="http://schemas.microsoft.com/office/drawing/2014/main" id="{6988F6A2-4C28-C85B-CB74-D2EE8F96FF29}"/>
              </a:ext>
            </a:extLst>
          </p:cNvPr>
          <p:cNvSpPr>
            <a:spLocks noGrp="1"/>
          </p:cNvSpPr>
          <p:nvPr>
            <p:ph type="sldNum" sz="quarter" idx="5"/>
          </p:nvPr>
        </p:nvSpPr>
        <p:spPr/>
        <p:txBody>
          <a:bodyPr/>
          <a:lstStyle/>
          <a:p>
            <a:fld id="{435F83B4-8AEB-3B4F-B8B7-C76CAD87A4EB}" type="slidenum">
              <a:rPr lang="it-IT" smtClean="0"/>
              <a:t>23</a:t>
            </a:fld>
            <a:endParaRPr lang="it-IT"/>
          </a:p>
        </p:txBody>
      </p:sp>
    </p:spTree>
    <p:extLst>
      <p:ext uri="{BB962C8B-B14F-4D97-AF65-F5344CB8AC3E}">
        <p14:creationId xmlns:p14="http://schemas.microsoft.com/office/powerpoint/2010/main" val="27570710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435F83B4-8AEB-3B4F-B8B7-C76CAD87A4EB}" type="slidenum">
              <a:rPr lang="it-IT" smtClean="0"/>
              <a:t>2</a:t>
            </a:fld>
            <a:endParaRPr lang="it-IT"/>
          </a:p>
        </p:txBody>
      </p:sp>
    </p:spTree>
    <p:extLst>
      <p:ext uri="{BB962C8B-B14F-4D97-AF65-F5344CB8AC3E}">
        <p14:creationId xmlns:p14="http://schemas.microsoft.com/office/powerpoint/2010/main" val="12321307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435F83B4-8AEB-3B4F-B8B7-C76CAD87A4EB}" type="slidenum">
              <a:rPr lang="it-IT" smtClean="0"/>
              <a:t>11</a:t>
            </a:fld>
            <a:endParaRPr lang="it-IT"/>
          </a:p>
        </p:txBody>
      </p:sp>
    </p:spTree>
    <p:extLst>
      <p:ext uri="{BB962C8B-B14F-4D97-AF65-F5344CB8AC3E}">
        <p14:creationId xmlns:p14="http://schemas.microsoft.com/office/powerpoint/2010/main" val="7428529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0E99DE-BF7C-FF52-CC06-DA7C57D3EBCD}"/>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393C188E-31C4-A474-1BE1-B123E385C929}"/>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8F26E636-57B4-AF31-48F0-01A1875CD88F}"/>
              </a:ext>
            </a:extLst>
          </p:cNvPr>
          <p:cNvSpPr>
            <a:spLocks noGrp="1"/>
          </p:cNvSpPr>
          <p:nvPr>
            <p:ph type="body" idx="1"/>
          </p:nvPr>
        </p:nvSpPr>
        <p:spPr/>
        <p:txBody>
          <a:bodyPr/>
          <a:lstStyle/>
          <a:p>
            <a:endParaRPr lang="it-IT"/>
          </a:p>
        </p:txBody>
      </p:sp>
      <p:sp>
        <p:nvSpPr>
          <p:cNvPr id="4" name="Segnaposto numero diapositiva 3">
            <a:extLst>
              <a:ext uri="{FF2B5EF4-FFF2-40B4-BE49-F238E27FC236}">
                <a16:creationId xmlns:a16="http://schemas.microsoft.com/office/drawing/2014/main" id="{7089D892-6A39-E3DA-8F5E-2B4102AD3735}"/>
              </a:ext>
            </a:extLst>
          </p:cNvPr>
          <p:cNvSpPr>
            <a:spLocks noGrp="1"/>
          </p:cNvSpPr>
          <p:nvPr>
            <p:ph type="sldNum" sz="quarter" idx="5"/>
          </p:nvPr>
        </p:nvSpPr>
        <p:spPr/>
        <p:txBody>
          <a:bodyPr/>
          <a:lstStyle/>
          <a:p>
            <a:fld id="{435F83B4-8AEB-3B4F-B8B7-C76CAD87A4EB}" type="slidenum">
              <a:rPr lang="it-IT" smtClean="0"/>
              <a:t>12</a:t>
            </a:fld>
            <a:endParaRPr lang="it-IT"/>
          </a:p>
        </p:txBody>
      </p:sp>
    </p:spTree>
    <p:extLst>
      <p:ext uri="{BB962C8B-B14F-4D97-AF65-F5344CB8AC3E}">
        <p14:creationId xmlns:p14="http://schemas.microsoft.com/office/powerpoint/2010/main" val="27797330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FCD7FF-24BD-9D16-DEC1-96E044D6C6DB}"/>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7469A207-ED7F-C890-57B8-7C54BA880C3A}"/>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50A48A43-11FA-8833-DFF4-FE101F2E5B7B}"/>
              </a:ext>
            </a:extLst>
          </p:cNvPr>
          <p:cNvSpPr>
            <a:spLocks noGrp="1"/>
          </p:cNvSpPr>
          <p:nvPr>
            <p:ph type="body" idx="1"/>
          </p:nvPr>
        </p:nvSpPr>
        <p:spPr/>
        <p:txBody>
          <a:bodyPr/>
          <a:lstStyle/>
          <a:p>
            <a:endParaRPr lang="it-IT"/>
          </a:p>
        </p:txBody>
      </p:sp>
      <p:sp>
        <p:nvSpPr>
          <p:cNvPr id="4" name="Segnaposto numero diapositiva 3">
            <a:extLst>
              <a:ext uri="{FF2B5EF4-FFF2-40B4-BE49-F238E27FC236}">
                <a16:creationId xmlns:a16="http://schemas.microsoft.com/office/drawing/2014/main" id="{F449FCB2-2B39-4D2A-808F-C94B22A531A7}"/>
              </a:ext>
            </a:extLst>
          </p:cNvPr>
          <p:cNvSpPr>
            <a:spLocks noGrp="1"/>
          </p:cNvSpPr>
          <p:nvPr>
            <p:ph type="sldNum" sz="quarter" idx="5"/>
          </p:nvPr>
        </p:nvSpPr>
        <p:spPr/>
        <p:txBody>
          <a:bodyPr/>
          <a:lstStyle/>
          <a:p>
            <a:fld id="{435F83B4-8AEB-3B4F-B8B7-C76CAD87A4EB}" type="slidenum">
              <a:rPr lang="it-IT" smtClean="0"/>
              <a:t>13</a:t>
            </a:fld>
            <a:endParaRPr lang="it-IT"/>
          </a:p>
        </p:txBody>
      </p:sp>
    </p:spTree>
    <p:extLst>
      <p:ext uri="{BB962C8B-B14F-4D97-AF65-F5344CB8AC3E}">
        <p14:creationId xmlns:p14="http://schemas.microsoft.com/office/powerpoint/2010/main" val="2071859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F98A93-702E-3E61-C4F5-740707B1F45A}"/>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1D2722AC-063A-E092-8DEA-329BF0454183}"/>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6D63DAC4-364F-A5CA-BC80-0130C418D7DD}"/>
              </a:ext>
            </a:extLst>
          </p:cNvPr>
          <p:cNvSpPr>
            <a:spLocks noGrp="1"/>
          </p:cNvSpPr>
          <p:nvPr>
            <p:ph type="body" idx="1"/>
          </p:nvPr>
        </p:nvSpPr>
        <p:spPr/>
        <p:txBody>
          <a:bodyPr/>
          <a:lstStyle/>
          <a:p>
            <a:endParaRPr lang="it-IT"/>
          </a:p>
        </p:txBody>
      </p:sp>
      <p:sp>
        <p:nvSpPr>
          <p:cNvPr id="4" name="Segnaposto numero diapositiva 3">
            <a:extLst>
              <a:ext uri="{FF2B5EF4-FFF2-40B4-BE49-F238E27FC236}">
                <a16:creationId xmlns:a16="http://schemas.microsoft.com/office/drawing/2014/main" id="{5C42930E-909D-E777-233E-CF866B8C167C}"/>
              </a:ext>
            </a:extLst>
          </p:cNvPr>
          <p:cNvSpPr>
            <a:spLocks noGrp="1"/>
          </p:cNvSpPr>
          <p:nvPr>
            <p:ph type="sldNum" sz="quarter" idx="5"/>
          </p:nvPr>
        </p:nvSpPr>
        <p:spPr/>
        <p:txBody>
          <a:bodyPr/>
          <a:lstStyle/>
          <a:p>
            <a:fld id="{435F83B4-8AEB-3B4F-B8B7-C76CAD87A4EB}" type="slidenum">
              <a:rPr lang="it-IT" smtClean="0"/>
              <a:t>14</a:t>
            </a:fld>
            <a:endParaRPr lang="it-IT"/>
          </a:p>
        </p:txBody>
      </p:sp>
    </p:spTree>
    <p:extLst>
      <p:ext uri="{BB962C8B-B14F-4D97-AF65-F5344CB8AC3E}">
        <p14:creationId xmlns:p14="http://schemas.microsoft.com/office/powerpoint/2010/main" val="3692726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AC8E1B-2574-89CA-6E58-83D83900C33E}"/>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2DE1B2C4-BD8D-E6C6-34BE-BF3960D552FE}"/>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625730E9-2A76-74C9-FD85-7A5ABBA40CCB}"/>
              </a:ext>
            </a:extLst>
          </p:cNvPr>
          <p:cNvSpPr>
            <a:spLocks noGrp="1"/>
          </p:cNvSpPr>
          <p:nvPr>
            <p:ph type="body" idx="1"/>
          </p:nvPr>
        </p:nvSpPr>
        <p:spPr/>
        <p:txBody>
          <a:bodyPr/>
          <a:lstStyle/>
          <a:p>
            <a:endParaRPr lang="it-IT"/>
          </a:p>
        </p:txBody>
      </p:sp>
      <p:sp>
        <p:nvSpPr>
          <p:cNvPr id="4" name="Segnaposto numero diapositiva 3">
            <a:extLst>
              <a:ext uri="{FF2B5EF4-FFF2-40B4-BE49-F238E27FC236}">
                <a16:creationId xmlns:a16="http://schemas.microsoft.com/office/drawing/2014/main" id="{DE7EF666-CC50-7451-7688-262A0CFC0CA6}"/>
              </a:ext>
            </a:extLst>
          </p:cNvPr>
          <p:cNvSpPr>
            <a:spLocks noGrp="1"/>
          </p:cNvSpPr>
          <p:nvPr>
            <p:ph type="sldNum" sz="quarter" idx="5"/>
          </p:nvPr>
        </p:nvSpPr>
        <p:spPr/>
        <p:txBody>
          <a:bodyPr/>
          <a:lstStyle/>
          <a:p>
            <a:fld id="{435F83B4-8AEB-3B4F-B8B7-C76CAD87A4EB}" type="slidenum">
              <a:rPr lang="it-IT" smtClean="0"/>
              <a:t>15</a:t>
            </a:fld>
            <a:endParaRPr lang="it-IT"/>
          </a:p>
        </p:txBody>
      </p:sp>
    </p:spTree>
    <p:extLst>
      <p:ext uri="{BB962C8B-B14F-4D97-AF65-F5344CB8AC3E}">
        <p14:creationId xmlns:p14="http://schemas.microsoft.com/office/powerpoint/2010/main" val="17869010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493468-B62C-4541-22DE-4CD6F16809BE}"/>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37D963B6-CDF0-0749-EBC7-FEEB643EB37B}"/>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E8C8BDA1-91C0-916E-799B-24CABAD513B6}"/>
              </a:ext>
            </a:extLst>
          </p:cNvPr>
          <p:cNvSpPr>
            <a:spLocks noGrp="1"/>
          </p:cNvSpPr>
          <p:nvPr>
            <p:ph type="body" idx="1"/>
          </p:nvPr>
        </p:nvSpPr>
        <p:spPr/>
        <p:txBody>
          <a:bodyPr/>
          <a:lstStyle/>
          <a:p>
            <a:endParaRPr lang="it-IT"/>
          </a:p>
        </p:txBody>
      </p:sp>
      <p:sp>
        <p:nvSpPr>
          <p:cNvPr id="4" name="Segnaposto numero diapositiva 3">
            <a:extLst>
              <a:ext uri="{FF2B5EF4-FFF2-40B4-BE49-F238E27FC236}">
                <a16:creationId xmlns:a16="http://schemas.microsoft.com/office/drawing/2014/main" id="{139B37E3-C58E-6F75-4A12-B390E2170208}"/>
              </a:ext>
            </a:extLst>
          </p:cNvPr>
          <p:cNvSpPr>
            <a:spLocks noGrp="1"/>
          </p:cNvSpPr>
          <p:nvPr>
            <p:ph type="sldNum" sz="quarter" idx="5"/>
          </p:nvPr>
        </p:nvSpPr>
        <p:spPr/>
        <p:txBody>
          <a:bodyPr/>
          <a:lstStyle/>
          <a:p>
            <a:fld id="{435F83B4-8AEB-3B4F-B8B7-C76CAD87A4EB}" type="slidenum">
              <a:rPr lang="it-IT" smtClean="0"/>
              <a:t>16</a:t>
            </a:fld>
            <a:endParaRPr lang="it-IT"/>
          </a:p>
        </p:txBody>
      </p:sp>
    </p:spTree>
    <p:extLst>
      <p:ext uri="{BB962C8B-B14F-4D97-AF65-F5344CB8AC3E}">
        <p14:creationId xmlns:p14="http://schemas.microsoft.com/office/powerpoint/2010/main" val="12850282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610FF7-B48D-428B-986B-478E976DD4D4}"/>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3261FE7A-1594-ABCE-6611-FCE8D36AA672}"/>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523CB4DC-8C55-A77F-CEE8-14D43D7BBF98}"/>
              </a:ext>
            </a:extLst>
          </p:cNvPr>
          <p:cNvSpPr>
            <a:spLocks noGrp="1"/>
          </p:cNvSpPr>
          <p:nvPr>
            <p:ph type="body" idx="1"/>
          </p:nvPr>
        </p:nvSpPr>
        <p:spPr/>
        <p:txBody>
          <a:bodyPr/>
          <a:lstStyle/>
          <a:p>
            <a:endParaRPr lang="it-IT"/>
          </a:p>
        </p:txBody>
      </p:sp>
      <p:sp>
        <p:nvSpPr>
          <p:cNvPr id="4" name="Segnaposto numero diapositiva 3">
            <a:extLst>
              <a:ext uri="{FF2B5EF4-FFF2-40B4-BE49-F238E27FC236}">
                <a16:creationId xmlns:a16="http://schemas.microsoft.com/office/drawing/2014/main" id="{505C3363-2A07-BF4C-76E0-D6E5684E82AA}"/>
              </a:ext>
            </a:extLst>
          </p:cNvPr>
          <p:cNvSpPr>
            <a:spLocks noGrp="1"/>
          </p:cNvSpPr>
          <p:nvPr>
            <p:ph type="sldNum" sz="quarter" idx="5"/>
          </p:nvPr>
        </p:nvSpPr>
        <p:spPr/>
        <p:txBody>
          <a:bodyPr/>
          <a:lstStyle/>
          <a:p>
            <a:fld id="{435F83B4-8AEB-3B4F-B8B7-C76CAD87A4EB}" type="slidenum">
              <a:rPr lang="it-IT" smtClean="0"/>
              <a:t>17</a:t>
            </a:fld>
            <a:endParaRPr lang="it-IT"/>
          </a:p>
        </p:txBody>
      </p:sp>
    </p:spTree>
    <p:extLst>
      <p:ext uri="{BB962C8B-B14F-4D97-AF65-F5344CB8AC3E}">
        <p14:creationId xmlns:p14="http://schemas.microsoft.com/office/powerpoint/2010/main" val="1988654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D2B6B3E-8FCD-B775-47EF-6C2E0B60A0ED}"/>
              </a:ext>
            </a:extLst>
          </p:cNvPr>
          <p:cNvSpPr>
            <a:spLocks noGrp="1"/>
          </p:cNvSpPr>
          <p:nvPr>
            <p:ph type="ctrTitle"/>
          </p:nvPr>
        </p:nvSpPr>
        <p:spPr>
          <a:xfrm>
            <a:off x="1524000" y="1122363"/>
            <a:ext cx="9144000" cy="2387600"/>
          </a:xfrm>
        </p:spPr>
        <p:txBody>
          <a:bodyPr anchor="b"/>
          <a:lstStyle>
            <a:lvl1pPr algn="ctr">
              <a:defRPr sz="6000"/>
            </a:lvl1pPr>
          </a:lstStyle>
          <a:p>
            <a:r>
              <a:rPr lang="it-IT"/>
              <a:t>Fare clic per modificare lo stile del titolo dello schema</a:t>
            </a:r>
          </a:p>
        </p:txBody>
      </p:sp>
      <p:sp>
        <p:nvSpPr>
          <p:cNvPr id="3" name="Sottotitolo 2">
            <a:extLst>
              <a:ext uri="{FF2B5EF4-FFF2-40B4-BE49-F238E27FC236}">
                <a16:creationId xmlns:a16="http://schemas.microsoft.com/office/drawing/2014/main" id="{A14300F7-43B9-1E4B-D6D1-678882750A8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p>
        </p:txBody>
      </p:sp>
      <p:sp>
        <p:nvSpPr>
          <p:cNvPr id="4" name="Segnaposto data 3">
            <a:extLst>
              <a:ext uri="{FF2B5EF4-FFF2-40B4-BE49-F238E27FC236}">
                <a16:creationId xmlns:a16="http://schemas.microsoft.com/office/drawing/2014/main" id="{5867B8EB-5BCF-68A4-E539-3B049E73C183}"/>
              </a:ext>
            </a:extLst>
          </p:cNvPr>
          <p:cNvSpPr>
            <a:spLocks noGrp="1"/>
          </p:cNvSpPr>
          <p:nvPr>
            <p:ph type="dt" sz="half" idx="10"/>
          </p:nvPr>
        </p:nvSpPr>
        <p:spPr/>
        <p:txBody>
          <a:bodyPr/>
          <a:lstStyle/>
          <a:p>
            <a:fld id="{33D2B39E-E712-264B-B7F5-A7F4335B476A}" type="datetimeFigureOut">
              <a:rPr lang="it-IT" smtClean="0"/>
              <a:t>12/09/25</a:t>
            </a:fld>
            <a:endParaRPr lang="it-IT"/>
          </a:p>
        </p:txBody>
      </p:sp>
      <p:sp>
        <p:nvSpPr>
          <p:cNvPr id="5" name="Segnaposto piè di pagina 4">
            <a:extLst>
              <a:ext uri="{FF2B5EF4-FFF2-40B4-BE49-F238E27FC236}">
                <a16:creationId xmlns:a16="http://schemas.microsoft.com/office/drawing/2014/main" id="{2BC806F5-C495-D2FE-2136-472019586F32}"/>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D54DE517-98CF-64D4-5CBC-FFC9B6CCB71B}"/>
              </a:ext>
            </a:extLst>
          </p:cNvPr>
          <p:cNvSpPr>
            <a:spLocks noGrp="1"/>
          </p:cNvSpPr>
          <p:nvPr>
            <p:ph type="sldNum" sz="quarter" idx="12"/>
          </p:nvPr>
        </p:nvSpPr>
        <p:spPr/>
        <p:txBody>
          <a:bodyPr/>
          <a:lstStyle/>
          <a:p>
            <a:fld id="{33FEDDAF-E263-0C43-8679-04DA8ED4B74E}" type="slidenum">
              <a:rPr lang="it-IT" smtClean="0"/>
              <a:t>‹N›</a:t>
            </a:fld>
            <a:endParaRPr lang="it-IT"/>
          </a:p>
        </p:txBody>
      </p:sp>
    </p:spTree>
    <p:extLst>
      <p:ext uri="{BB962C8B-B14F-4D97-AF65-F5344CB8AC3E}">
        <p14:creationId xmlns:p14="http://schemas.microsoft.com/office/powerpoint/2010/main" val="31265377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474C76D-5C93-FFD8-717E-9291EBA0EB97}"/>
              </a:ext>
            </a:extLst>
          </p:cNvPr>
          <p:cNvSpPr>
            <a:spLocks noGrp="1"/>
          </p:cNvSpPr>
          <p:nvPr>
            <p:ph type="title"/>
          </p:nvPr>
        </p:nvSpPr>
        <p:spPr/>
        <p:txBody>
          <a:bodyPr/>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FC618466-E8A6-4094-BFDB-D7D57B6C29A0}"/>
              </a:ext>
            </a:extLst>
          </p:cNvPr>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DE523C63-B284-411D-FECA-7D90805A09DA}"/>
              </a:ext>
            </a:extLst>
          </p:cNvPr>
          <p:cNvSpPr>
            <a:spLocks noGrp="1"/>
          </p:cNvSpPr>
          <p:nvPr>
            <p:ph type="dt" sz="half" idx="10"/>
          </p:nvPr>
        </p:nvSpPr>
        <p:spPr/>
        <p:txBody>
          <a:bodyPr/>
          <a:lstStyle/>
          <a:p>
            <a:fld id="{33D2B39E-E712-264B-B7F5-A7F4335B476A}" type="datetimeFigureOut">
              <a:rPr lang="it-IT" smtClean="0"/>
              <a:t>12/09/25</a:t>
            </a:fld>
            <a:endParaRPr lang="it-IT"/>
          </a:p>
        </p:txBody>
      </p:sp>
      <p:sp>
        <p:nvSpPr>
          <p:cNvPr id="5" name="Segnaposto piè di pagina 4">
            <a:extLst>
              <a:ext uri="{FF2B5EF4-FFF2-40B4-BE49-F238E27FC236}">
                <a16:creationId xmlns:a16="http://schemas.microsoft.com/office/drawing/2014/main" id="{D2362CB9-ECF7-5AFD-C98B-823D1D0E1BB7}"/>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4C4D365C-5026-3C58-40C1-CA2547BABE2A}"/>
              </a:ext>
            </a:extLst>
          </p:cNvPr>
          <p:cNvSpPr>
            <a:spLocks noGrp="1"/>
          </p:cNvSpPr>
          <p:nvPr>
            <p:ph type="sldNum" sz="quarter" idx="12"/>
          </p:nvPr>
        </p:nvSpPr>
        <p:spPr/>
        <p:txBody>
          <a:bodyPr/>
          <a:lstStyle/>
          <a:p>
            <a:fld id="{33FEDDAF-E263-0C43-8679-04DA8ED4B74E}" type="slidenum">
              <a:rPr lang="it-IT" smtClean="0"/>
              <a:t>‹N›</a:t>
            </a:fld>
            <a:endParaRPr lang="it-IT"/>
          </a:p>
        </p:txBody>
      </p:sp>
    </p:spTree>
    <p:extLst>
      <p:ext uri="{BB962C8B-B14F-4D97-AF65-F5344CB8AC3E}">
        <p14:creationId xmlns:p14="http://schemas.microsoft.com/office/powerpoint/2010/main" val="31066430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a:extLst>
              <a:ext uri="{FF2B5EF4-FFF2-40B4-BE49-F238E27FC236}">
                <a16:creationId xmlns:a16="http://schemas.microsoft.com/office/drawing/2014/main" id="{050F7673-1241-016D-D269-D667D98D264B}"/>
              </a:ext>
            </a:extLst>
          </p:cNvPr>
          <p:cNvSpPr>
            <a:spLocks noGrp="1"/>
          </p:cNvSpPr>
          <p:nvPr>
            <p:ph type="title" orient="vert"/>
          </p:nvPr>
        </p:nvSpPr>
        <p:spPr>
          <a:xfrm>
            <a:off x="8724900" y="365125"/>
            <a:ext cx="2628900" cy="5811838"/>
          </a:xfrm>
        </p:spPr>
        <p:txBody>
          <a:bodyPr vert="eaVert"/>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759E807C-7192-554E-11A0-668A957E6D81}"/>
              </a:ext>
            </a:extLst>
          </p:cNvPr>
          <p:cNvSpPr>
            <a:spLocks noGrp="1"/>
          </p:cNvSpPr>
          <p:nvPr>
            <p:ph type="body" orient="vert" idx="1"/>
          </p:nvPr>
        </p:nvSpPr>
        <p:spPr>
          <a:xfrm>
            <a:off x="838200" y="365125"/>
            <a:ext cx="7734300" cy="5811838"/>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C528EAFA-CBE6-A52C-A255-6F66D5BDF9E9}"/>
              </a:ext>
            </a:extLst>
          </p:cNvPr>
          <p:cNvSpPr>
            <a:spLocks noGrp="1"/>
          </p:cNvSpPr>
          <p:nvPr>
            <p:ph type="dt" sz="half" idx="10"/>
          </p:nvPr>
        </p:nvSpPr>
        <p:spPr/>
        <p:txBody>
          <a:bodyPr/>
          <a:lstStyle/>
          <a:p>
            <a:fld id="{33D2B39E-E712-264B-B7F5-A7F4335B476A}" type="datetimeFigureOut">
              <a:rPr lang="it-IT" smtClean="0"/>
              <a:t>12/09/25</a:t>
            </a:fld>
            <a:endParaRPr lang="it-IT"/>
          </a:p>
        </p:txBody>
      </p:sp>
      <p:sp>
        <p:nvSpPr>
          <p:cNvPr id="5" name="Segnaposto piè di pagina 4">
            <a:extLst>
              <a:ext uri="{FF2B5EF4-FFF2-40B4-BE49-F238E27FC236}">
                <a16:creationId xmlns:a16="http://schemas.microsoft.com/office/drawing/2014/main" id="{3EEC6C1F-9890-850C-03F5-298D856B38CE}"/>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36E8403C-5592-BFC6-1F47-5E2E7D310939}"/>
              </a:ext>
            </a:extLst>
          </p:cNvPr>
          <p:cNvSpPr>
            <a:spLocks noGrp="1"/>
          </p:cNvSpPr>
          <p:nvPr>
            <p:ph type="sldNum" sz="quarter" idx="12"/>
          </p:nvPr>
        </p:nvSpPr>
        <p:spPr/>
        <p:txBody>
          <a:bodyPr/>
          <a:lstStyle/>
          <a:p>
            <a:fld id="{33FEDDAF-E263-0C43-8679-04DA8ED4B74E}" type="slidenum">
              <a:rPr lang="it-IT" smtClean="0"/>
              <a:t>‹N›</a:t>
            </a:fld>
            <a:endParaRPr lang="it-IT"/>
          </a:p>
        </p:txBody>
      </p:sp>
    </p:spTree>
    <p:extLst>
      <p:ext uri="{BB962C8B-B14F-4D97-AF65-F5344CB8AC3E}">
        <p14:creationId xmlns:p14="http://schemas.microsoft.com/office/powerpoint/2010/main" val="24992346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822BB35-25F4-856C-F0B9-F9B484956276}"/>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C49861C1-BC6A-9761-377F-14C43EE6EAE3}"/>
              </a:ext>
            </a:extLst>
          </p:cNvPr>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B3FB6CBD-CC8D-565C-B163-42A7A6DF5A47}"/>
              </a:ext>
            </a:extLst>
          </p:cNvPr>
          <p:cNvSpPr>
            <a:spLocks noGrp="1"/>
          </p:cNvSpPr>
          <p:nvPr>
            <p:ph type="dt" sz="half" idx="10"/>
          </p:nvPr>
        </p:nvSpPr>
        <p:spPr/>
        <p:txBody>
          <a:bodyPr/>
          <a:lstStyle/>
          <a:p>
            <a:fld id="{33D2B39E-E712-264B-B7F5-A7F4335B476A}" type="datetimeFigureOut">
              <a:rPr lang="it-IT" smtClean="0"/>
              <a:t>12/09/25</a:t>
            </a:fld>
            <a:endParaRPr lang="it-IT"/>
          </a:p>
        </p:txBody>
      </p:sp>
      <p:sp>
        <p:nvSpPr>
          <p:cNvPr id="5" name="Segnaposto piè di pagina 4">
            <a:extLst>
              <a:ext uri="{FF2B5EF4-FFF2-40B4-BE49-F238E27FC236}">
                <a16:creationId xmlns:a16="http://schemas.microsoft.com/office/drawing/2014/main" id="{EF99C5B4-54FC-5D7B-E4BE-0367FF4F5898}"/>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FA501E77-2338-C2DB-A573-97D635E16BD5}"/>
              </a:ext>
            </a:extLst>
          </p:cNvPr>
          <p:cNvSpPr>
            <a:spLocks noGrp="1"/>
          </p:cNvSpPr>
          <p:nvPr>
            <p:ph type="sldNum" sz="quarter" idx="12"/>
          </p:nvPr>
        </p:nvSpPr>
        <p:spPr/>
        <p:txBody>
          <a:bodyPr/>
          <a:lstStyle/>
          <a:p>
            <a:fld id="{33FEDDAF-E263-0C43-8679-04DA8ED4B74E}" type="slidenum">
              <a:rPr lang="it-IT" smtClean="0"/>
              <a:t>‹N›</a:t>
            </a:fld>
            <a:endParaRPr lang="it-IT"/>
          </a:p>
        </p:txBody>
      </p:sp>
    </p:spTree>
    <p:extLst>
      <p:ext uri="{BB962C8B-B14F-4D97-AF65-F5344CB8AC3E}">
        <p14:creationId xmlns:p14="http://schemas.microsoft.com/office/powerpoint/2010/main" val="37466073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724C991-4CE0-FCA3-4798-C9E0C4C2C145}"/>
              </a:ext>
            </a:extLst>
          </p:cNvPr>
          <p:cNvSpPr>
            <a:spLocks noGrp="1"/>
          </p:cNvSpPr>
          <p:nvPr>
            <p:ph type="title"/>
          </p:nvPr>
        </p:nvSpPr>
        <p:spPr>
          <a:xfrm>
            <a:off x="831850" y="1709738"/>
            <a:ext cx="10515600" cy="2852737"/>
          </a:xfrm>
        </p:spPr>
        <p:txBody>
          <a:bodyPr anchor="b"/>
          <a:lstStyle>
            <a:lvl1pPr>
              <a:defRPr sz="6000"/>
            </a:lvl1pPr>
          </a:lstStyle>
          <a:p>
            <a:r>
              <a:rPr lang="it-IT"/>
              <a:t>Fare clic per modificare lo stile del titolo dello schema</a:t>
            </a:r>
          </a:p>
        </p:txBody>
      </p:sp>
      <p:sp>
        <p:nvSpPr>
          <p:cNvPr id="3" name="Segnaposto testo 2">
            <a:extLst>
              <a:ext uri="{FF2B5EF4-FFF2-40B4-BE49-F238E27FC236}">
                <a16:creationId xmlns:a16="http://schemas.microsoft.com/office/drawing/2014/main" id="{3C653233-1FE0-EE16-B59D-325B6F5589F8}"/>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it-IT"/>
              <a:t>Fare clic per modificare gli stili del testo dello schema</a:t>
            </a:r>
          </a:p>
        </p:txBody>
      </p:sp>
      <p:sp>
        <p:nvSpPr>
          <p:cNvPr id="4" name="Segnaposto data 3">
            <a:extLst>
              <a:ext uri="{FF2B5EF4-FFF2-40B4-BE49-F238E27FC236}">
                <a16:creationId xmlns:a16="http://schemas.microsoft.com/office/drawing/2014/main" id="{573F2DF9-BC84-73DA-D27E-606489DE0FBE}"/>
              </a:ext>
            </a:extLst>
          </p:cNvPr>
          <p:cNvSpPr>
            <a:spLocks noGrp="1"/>
          </p:cNvSpPr>
          <p:nvPr>
            <p:ph type="dt" sz="half" idx="10"/>
          </p:nvPr>
        </p:nvSpPr>
        <p:spPr/>
        <p:txBody>
          <a:bodyPr/>
          <a:lstStyle/>
          <a:p>
            <a:fld id="{33D2B39E-E712-264B-B7F5-A7F4335B476A}" type="datetimeFigureOut">
              <a:rPr lang="it-IT" smtClean="0"/>
              <a:t>12/09/25</a:t>
            </a:fld>
            <a:endParaRPr lang="it-IT"/>
          </a:p>
        </p:txBody>
      </p:sp>
      <p:sp>
        <p:nvSpPr>
          <p:cNvPr id="5" name="Segnaposto piè di pagina 4">
            <a:extLst>
              <a:ext uri="{FF2B5EF4-FFF2-40B4-BE49-F238E27FC236}">
                <a16:creationId xmlns:a16="http://schemas.microsoft.com/office/drawing/2014/main" id="{9A52AF96-916D-8AED-6DA0-77DE599D1491}"/>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1FB9FB9E-29E5-3B8A-1972-5EBEE8FF3A80}"/>
              </a:ext>
            </a:extLst>
          </p:cNvPr>
          <p:cNvSpPr>
            <a:spLocks noGrp="1"/>
          </p:cNvSpPr>
          <p:nvPr>
            <p:ph type="sldNum" sz="quarter" idx="12"/>
          </p:nvPr>
        </p:nvSpPr>
        <p:spPr/>
        <p:txBody>
          <a:bodyPr/>
          <a:lstStyle/>
          <a:p>
            <a:fld id="{33FEDDAF-E263-0C43-8679-04DA8ED4B74E}" type="slidenum">
              <a:rPr lang="it-IT" smtClean="0"/>
              <a:t>‹N›</a:t>
            </a:fld>
            <a:endParaRPr lang="it-IT"/>
          </a:p>
        </p:txBody>
      </p:sp>
    </p:spTree>
    <p:extLst>
      <p:ext uri="{BB962C8B-B14F-4D97-AF65-F5344CB8AC3E}">
        <p14:creationId xmlns:p14="http://schemas.microsoft.com/office/powerpoint/2010/main" val="8191207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7366774-7C4A-501C-6112-904C19BCC231}"/>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32260A94-A4D9-53FE-BF46-730028B077C5}"/>
              </a:ext>
            </a:extLst>
          </p:cNvPr>
          <p:cNvSpPr>
            <a:spLocks noGrp="1"/>
          </p:cNvSpPr>
          <p:nvPr>
            <p:ph sz="half" idx="1"/>
          </p:nvPr>
        </p:nvSpPr>
        <p:spPr>
          <a:xfrm>
            <a:off x="838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a:extLst>
              <a:ext uri="{FF2B5EF4-FFF2-40B4-BE49-F238E27FC236}">
                <a16:creationId xmlns:a16="http://schemas.microsoft.com/office/drawing/2014/main" id="{68ED0CD6-A39D-243B-9479-015F13F527B7}"/>
              </a:ext>
            </a:extLst>
          </p:cNvPr>
          <p:cNvSpPr>
            <a:spLocks noGrp="1"/>
          </p:cNvSpPr>
          <p:nvPr>
            <p:ph sz="half" idx="2"/>
          </p:nvPr>
        </p:nvSpPr>
        <p:spPr>
          <a:xfrm>
            <a:off x="6172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data 4">
            <a:extLst>
              <a:ext uri="{FF2B5EF4-FFF2-40B4-BE49-F238E27FC236}">
                <a16:creationId xmlns:a16="http://schemas.microsoft.com/office/drawing/2014/main" id="{5EBF1617-9165-C1E3-B958-F79F5EA37FC0}"/>
              </a:ext>
            </a:extLst>
          </p:cNvPr>
          <p:cNvSpPr>
            <a:spLocks noGrp="1"/>
          </p:cNvSpPr>
          <p:nvPr>
            <p:ph type="dt" sz="half" idx="10"/>
          </p:nvPr>
        </p:nvSpPr>
        <p:spPr/>
        <p:txBody>
          <a:bodyPr/>
          <a:lstStyle/>
          <a:p>
            <a:fld id="{33D2B39E-E712-264B-B7F5-A7F4335B476A}" type="datetimeFigureOut">
              <a:rPr lang="it-IT" smtClean="0"/>
              <a:t>12/09/25</a:t>
            </a:fld>
            <a:endParaRPr lang="it-IT"/>
          </a:p>
        </p:txBody>
      </p:sp>
      <p:sp>
        <p:nvSpPr>
          <p:cNvPr id="6" name="Segnaposto piè di pagina 5">
            <a:extLst>
              <a:ext uri="{FF2B5EF4-FFF2-40B4-BE49-F238E27FC236}">
                <a16:creationId xmlns:a16="http://schemas.microsoft.com/office/drawing/2014/main" id="{BADB1443-1415-E370-3C48-EE97CB36B934}"/>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CD1B73CF-B8EA-ED62-3F0E-1AE11D674114}"/>
              </a:ext>
            </a:extLst>
          </p:cNvPr>
          <p:cNvSpPr>
            <a:spLocks noGrp="1"/>
          </p:cNvSpPr>
          <p:nvPr>
            <p:ph type="sldNum" sz="quarter" idx="12"/>
          </p:nvPr>
        </p:nvSpPr>
        <p:spPr/>
        <p:txBody>
          <a:bodyPr/>
          <a:lstStyle/>
          <a:p>
            <a:fld id="{33FEDDAF-E263-0C43-8679-04DA8ED4B74E}" type="slidenum">
              <a:rPr lang="it-IT" smtClean="0"/>
              <a:t>‹N›</a:t>
            </a:fld>
            <a:endParaRPr lang="it-IT"/>
          </a:p>
        </p:txBody>
      </p:sp>
    </p:spTree>
    <p:extLst>
      <p:ext uri="{BB962C8B-B14F-4D97-AF65-F5344CB8AC3E}">
        <p14:creationId xmlns:p14="http://schemas.microsoft.com/office/powerpoint/2010/main" val="16026796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2D8D7D6-B9DF-0018-6540-FD5BC38C6E87}"/>
              </a:ext>
            </a:extLst>
          </p:cNvPr>
          <p:cNvSpPr>
            <a:spLocks noGrp="1"/>
          </p:cNvSpPr>
          <p:nvPr>
            <p:ph type="title"/>
          </p:nvPr>
        </p:nvSpPr>
        <p:spPr>
          <a:xfrm>
            <a:off x="839788" y="365125"/>
            <a:ext cx="10515600" cy="1325563"/>
          </a:xfrm>
        </p:spPr>
        <p:txBody>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670FF93D-C465-DBCF-2FAF-5DE6F8E250A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Segnaposto contenuto 3">
            <a:extLst>
              <a:ext uri="{FF2B5EF4-FFF2-40B4-BE49-F238E27FC236}">
                <a16:creationId xmlns:a16="http://schemas.microsoft.com/office/drawing/2014/main" id="{82EBDD3A-D718-6A1D-D753-1413B32E8099}"/>
              </a:ext>
            </a:extLst>
          </p:cNvPr>
          <p:cNvSpPr>
            <a:spLocks noGrp="1"/>
          </p:cNvSpPr>
          <p:nvPr>
            <p:ph sz="half" idx="2"/>
          </p:nvPr>
        </p:nvSpPr>
        <p:spPr>
          <a:xfrm>
            <a:off x="839788" y="2505075"/>
            <a:ext cx="5157787"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a:extLst>
              <a:ext uri="{FF2B5EF4-FFF2-40B4-BE49-F238E27FC236}">
                <a16:creationId xmlns:a16="http://schemas.microsoft.com/office/drawing/2014/main" id="{94C75544-BCBE-44F5-1098-D8FD1AC2840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Segnaposto contenuto 5">
            <a:extLst>
              <a:ext uri="{FF2B5EF4-FFF2-40B4-BE49-F238E27FC236}">
                <a16:creationId xmlns:a16="http://schemas.microsoft.com/office/drawing/2014/main" id="{427791D1-BDDE-CFCE-6269-114BB977D024}"/>
              </a:ext>
            </a:extLst>
          </p:cNvPr>
          <p:cNvSpPr>
            <a:spLocks noGrp="1"/>
          </p:cNvSpPr>
          <p:nvPr>
            <p:ph sz="quarter" idx="4"/>
          </p:nvPr>
        </p:nvSpPr>
        <p:spPr>
          <a:xfrm>
            <a:off x="6172200" y="2505075"/>
            <a:ext cx="5183188"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Segnaposto data 6">
            <a:extLst>
              <a:ext uri="{FF2B5EF4-FFF2-40B4-BE49-F238E27FC236}">
                <a16:creationId xmlns:a16="http://schemas.microsoft.com/office/drawing/2014/main" id="{D8BE1711-2C48-641E-0915-5BABEF00F820}"/>
              </a:ext>
            </a:extLst>
          </p:cNvPr>
          <p:cNvSpPr>
            <a:spLocks noGrp="1"/>
          </p:cNvSpPr>
          <p:nvPr>
            <p:ph type="dt" sz="half" idx="10"/>
          </p:nvPr>
        </p:nvSpPr>
        <p:spPr/>
        <p:txBody>
          <a:bodyPr/>
          <a:lstStyle/>
          <a:p>
            <a:fld id="{33D2B39E-E712-264B-B7F5-A7F4335B476A}" type="datetimeFigureOut">
              <a:rPr lang="it-IT" smtClean="0"/>
              <a:t>12/09/25</a:t>
            </a:fld>
            <a:endParaRPr lang="it-IT"/>
          </a:p>
        </p:txBody>
      </p:sp>
      <p:sp>
        <p:nvSpPr>
          <p:cNvPr id="8" name="Segnaposto piè di pagina 7">
            <a:extLst>
              <a:ext uri="{FF2B5EF4-FFF2-40B4-BE49-F238E27FC236}">
                <a16:creationId xmlns:a16="http://schemas.microsoft.com/office/drawing/2014/main" id="{31149BCE-9238-6EFF-DAD9-7B03877CEF0C}"/>
              </a:ext>
            </a:extLst>
          </p:cNvPr>
          <p:cNvSpPr>
            <a:spLocks noGrp="1"/>
          </p:cNvSpPr>
          <p:nvPr>
            <p:ph type="ftr" sz="quarter" idx="11"/>
          </p:nvPr>
        </p:nvSpPr>
        <p:spPr/>
        <p:txBody>
          <a:bodyPr/>
          <a:lstStyle/>
          <a:p>
            <a:endParaRPr lang="it-IT"/>
          </a:p>
        </p:txBody>
      </p:sp>
      <p:sp>
        <p:nvSpPr>
          <p:cNvPr id="9" name="Segnaposto numero diapositiva 8">
            <a:extLst>
              <a:ext uri="{FF2B5EF4-FFF2-40B4-BE49-F238E27FC236}">
                <a16:creationId xmlns:a16="http://schemas.microsoft.com/office/drawing/2014/main" id="{2C02217B-0C2F-B269-0141-4B729A1485F0}"/>
              </a:ext>
            </a:extLst>
          </p:cNvPr>
          <p:cNvSpPr>
            <a:spLocks noGrp="1"/>
          </p:cNvSpPr>
          <p:nvPr>
            <p:ph type="sldNum" sz="quarter" idx="12"/>
          </p:nvPr>
        </p:nvSpPr>
        <p:spPr/>
        <p:txBody>
          <a:bodyPr/>
          <a:lstStyle/>
          <a:p>
            <a:fld id="{33FEDDAF-E263-0C43-8679-04DA8ED4B74E}" type="slidenum">
              <a:rPr lang="it-IT" smtClean="0"/>
              <a:t>‹N›</a:t>
            </a:fld>
            <a:endParaRPr lang="it-IT"/>
          </a:p>
        </p:txBody>
      </p:sp>
    </p:spTree>
    <p:extLst>
      <p:ext uri="{BB962C8B-B14F-4D97-AF65-F5344CB8AC3E}">
        <p14:creationId xmlns:p14="http://schemas.microsoft.com/office/powerpoint/2010/main" val="6053688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C1464A3-FCFC-C333-0ED4-82B8930A8E64}"/>
              </a:ext>
            </a:extLst>
          </p:cNvPr>
          <p:cNvSpPr>
            <a:spLocks noGrp="1"/>
          </p:cNvSpPr>
          <p:nvPr>
            <p:ph type="title"/>
          </p:nvPr>
        </p:nvSpPr>
        <p:spPr/>
        <p:txBody>
          <a:bodyPr/>
          <a:lstStyle/>
          <a:p>
            <a:r>
              <a:rPr lang="it-IT"/>
              <a:t>Fare clic per modificare lo stile del titolo dello schema</a:t>
            </a:r>
          </a:p>
        </p:txBody>
      </p:sp>
      <p:sp>
        <p:nvSpPr>
          <p:cNvPr id="3" name="Segnaposto data 2">
            <a:extLst>
              <a:ext uri="{FF2B5EF4-FFF2-40B4-BE49-F238E27FC236}">
                <a16:creationId xmlns:a16="http://schemas.microsoft.com/office/drawing/2014/main" id="{ADCFFC34-D72E-2424-8AA7-AAA8EE9A8896}"/>
              </a:ext>
            </a:extLst>
          </p:cNvPr>
          <p:cNvSpPr>
            <a:spLocks noGrp="1"/>
          </p:cNvSpPr>
          <p:nvPr>
            <p:ph type="dt" sz="half" idx="10"/>
          </p:nvPr>
        </p:nvSpPr>
        <p:spPr/>
        <p:txBody>
          <a:bodyPr/>
          <a:lstStyle/>
          <a:p>
            <a:fld id="{33D2B39E-E712-264B-B7F5-A7F4335B476A}" type="datetimeFigureOut">
              <a:rPr lang="it-IT" smtClean="0"/>
              <a:t>12/09/25</a:t>
            </a:fld>
            <a:endParaRPr lang="it-IT"/>
          </a:p>
        </p:txBody>
      </p:sp>
      <p:sp>
        <p:nvSpPr>
          <p:cNvPr id="4" name="Segnaposto piè di pagina 3">
            <a:extLst>
              <a:ext uri="{FF2B5EF4-FFF2-40B4-BE49-F238E27FC236}">
                <a16:creationId xmlns:a16="http://schemas.microsoft.com/office/drawing/2014/main" id="{376C6D1D-AFE8-C9FB-0652-A36E69C3CE4B}"/>
              </a:ext>
            </a:extLst>
          </p:cNvPr>
          <p:cNvSpPr>
            <a:spLocks noGrp="1"/>
          </p:cNvSpPr>
          <p:nvPr>
            <p:ph type="ftr" sz="quarter" idx="11"/>
          </p:nvPr>
        </p:nvSpPr>
        <p:spPr/>
        <p:txBody>
          <a:bodyPr/>
          <a:lstStyle/>
          <a:p>
            <a:endParaRPr lang="it-IT"/>
          </a:p>
        </p:txBody>
      </p:sp>
      <p:sp>
        <p:nvSpPr>
          <p:cNvPr id="5" name="Segnaposto numero diapositiva 4">
            <a:extLst>
              <a:ext uri="{FF2B5EF4-FFF2-40B4-BE49-F238E27FC236}">
                <a16:creationId xmlns:a16="http://schemas.microsoft.com/office/drawing/2014/main" id="{58959534-490D-BE9A-E083-F62B406790B1}"/>
              </a:ext>
            </a:extLst>
          </p:cNvPr>
          <p:cNvSpPr>
            <a:spLocks noGrp="1"/>
          </p:cNvSpPr>
          <p:nvPr>
            <p:ph type="sldNum" sz="quarter" idx="12"/>
          </p:nvPr>
        </p:nvSpPr>
        <p:spPr/>
        <p:txBody>
          <a:bodyPr/>
          <a:lstStyle/>
          <a:p>
            <a:fld id="{33FEDDAF-E263-0C43-8679-04DA8ED4B74E}" type="slidenum">
              <a:rPr lang="it-IT" smtClean="0"/>
              <a:t>‹N›</a:t>
            </a:fld>
            <a:endParaRPr lang="it-IT"/>
          </a:p>
        </p:txBody>
      </p:sp>
    </p:spTree>
    <p:extLst>
      <p:ext uri="{BB962C8B-B14F-4D97-AF65-F5344CB8AC3E}">
        <p14:creationId xmlns:p14="http://schemas.microsoft.com/office/powerpoint/2010/main" val="7237367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FD4E52D7-B3A8-1A8E-7C13-B65986108F84}"/>
              </a:ext>
            </a:extLst>
          </p:cNvPr>
          <p:cNvSpPr>
            <a:spLocks noGrp="1"/>
          </p:cNvSpPr>
          <p:nvPr>
            <p:ph type="dt" sz="half" idx="10"/>
          </p:nvPr>
        </p:nvSpPr>
        <p:spPr/>
        <p:txBody>
          <a:bodyPr/>
          <a:lstStyle/>
          <a:p>
            <a:fld id="{33D2B39E-E712-264B-B7F5-A7F4335B476A}" type="datetimeFigureOut">
              <a:rPr lang="it-IT" smtClean="0"/>
              <a:t>12/09/25</a:t>
            </a:fld>
            <a:endParaRPr lang="it-IT"/>
          </a:p>
        </p:txBody>
      </p:sp>
      <p:sp>
        <p:nvSpPr>
          <p:cNvPr id="3" name="Segnaposto piè di pagina 2">
            <a:extLst>
              <a:ext uri="{FF2B5EF4-FFF2-40B4-BE49-F238E27FC236}">
                <a16:creationId xmlns:a16="http://schemas.microsoft.com/office/drawing/2014/main" id="{C648522D-1986-D6B0-8715-2936322B3450}"/>
              </a:ext>
            </a:extLst>
          </p:cNvPr>
          <p:cNvSpPr>
            <a:spLocks noGrp="1"/>
          </p:cNvSpPr>
          <p:nvPr>
            <p:ph type="ftr" sz="quarter" idx="11"/>
          </p:nvPr>
        </p:nvSpPr>
        <p:spPr/>
        <p:txBody>
          <a:bodyPr/>
          <a:lstStyle/>
          <a:p>
            <a:endParaRPr lang="it-IT"/>
          </a:p>
        </p:txBody>
      </p:sp>
      <p:sp>
        <p:nvSpPr>
          <p:cNvPr id="4" name="Segnaposto numero diapositiva 3">
            <a:extLst>
              <a:ext uri="{FF2B5EF4-FFF2-40B4-BE49-F238E27FC236}">
                <a16:creationId xmlns:a16="http://schemas.microsoft.com/office/drawing/2014/main" id="{DD0D1699-9FB5-3934-0BAC-83E9691C73A2}"/>
              </a:ext>
            </a:extLst>
          </p:cNvPr>
          <p:cNvSpPr>
            <a:spLocks noGrp="1"/>
          </p:cNvSpPr>
          <p:nvPr>
            <p:ph type="sldNum" sz="quarter" idx="12"/>
          </p:nvPr>
        </p:nvSpPr>
        <p:spPr/>
        <p:txBody>
          <a:bodyPr/>
          <a:lstStyle/>
          <a:p>
            <a:fld id="{33FEDDAF-E263-0C43-8679-04DA8ED4B74E}" type="slidenum">
              <a:rPr lang="it-IT" smtClean="0"/>
              <a:t>‹N›</a:t>
            </a:fld>
            <a:endParaRPr lang="it-IT"/>
          </a:p>
        </p:txBody>
      </p:sp>
    </p:spTree>
    <p:extLst>
      <p:ext uri="{BB962C8B-B14F-4D97-AF65-F5344CB8AC3E}">
        <p14:creationId xmlns:p14="http://schemas.microsoft.com/office/powerpoint/2010/main" val="15009641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11FB023-065C-BD59-A85A-950495E9B339}"/>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0263DC92-8558-2DD0-6870-5AC9C6FB878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a:extLst>
              <a:ext uri="{FF2B5EF4-FFF2-40B4-BE49-F238E27FC236}">
                <a16:creationId xmlns:a16="http://schemas.microsoft.com/office/drawing/2014/main" id="{2E50F5F0-2DE6-BA0E-FC54-D5437350982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1CEDBD35-5908-30AE-B8CB-212FD7BD4B65}"/>
              </a:ext>
            </a:extLst>
          </p:cNvPr>
          <p:cNvSpPr>
            <a:spLocks noGrp="1"/>
          </p:cNvSpPr>
          <p:nvPr>
            <p:ph type="dt" sz="half" idx="10"/>
          </p:nvPr>
        </p:nvSpPr>
        <p:spPr/>
        <p:txBody>
          <a:bodyPr/>
          <a:lstStyle/>
          <a:p>
            <a:fld id="{33D2B39E-E712-264B-B7F5-A7F4335B476A}" type="datetimeFigureOut">
              <a:rPr lang="it-IT" smtClean="0"/>
              <a:t>12/09/25</a:t>
            </a:fld>
            <a:endParaRPr lang="it-IT"/>
          </a:p>
        </p:txBody>
      </p:sp>
      <p:sp>
        <p:nvSpPr>
          <p:cNvPr id="6" name="Segnaposto piè di pagina 5">
            <a:extLst>
              <a:ext uri="{FF2B5EF4-FFF2-40B4-BE49-F238E27FC236}">
                <a16:creationId xmlns:a16="http://schemas.microsoft.com/office/drawing/2014/main" id="{9E676401-9AF9-A4A3-4942-FA924CD9AB29}"/>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7D3DFDF3-DA4B-3979-372F-603B9DF16C99}"/>
              </a:ext>
            </a:extLst>
          </p:cNvPr>
          <p:cNvSpPr>
            <a:spLocks noGrp="1"/>
          </p:cNvSpPr>
          <p:nvPr>
            <p:ph type="sldNum" sz="quarter" idx="12"/>
          </p:nvPr>
        </p:nvSpPr>
        <p:spPr/>
        <p:txBody>
          <a:bodyPr/>
          <a:lstStyle/>
          <a:p>
            <a:fld id="{33FEDDAF-E263-0C43-8679-04DA8ED4B74E}" type="slidenum">
              <a:rPr lang="it-IT" smtClean="0"/>
              <a:t>‹N›</a:t>
            </a:fld>
            <a:endParaRPr lang="it-IT"/>
          </a:p>
        </p:txBody>
      </p:sp>
    </p:spTree>
    <p:extLst>
      <p:ext uri="{BB962C8B-B14F-4D97-AF65-F5344CB8AC3E}">
        <p14:creationId xmlns:p14="http://schemas.microsoft.com/office/powerpoint/2010/main" val="31118284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3D17F16-F34C-1E46-058E-750E6DBE9E27}"/>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immagine 2">
            <a:extLst>
              <a:ext uri="{FF2B5EF4-FFF2-40B4-BE49-F238E27FC236}">
                <a16:creationId xmlns:a16="http://schemas.microsoft.com/office/drawing/2014/main" id="{69B14F74-E166-5E22-9285-2F7C4DD0435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a:p>
        </p:txBody>
      </p:sp>
      <p:sp>
        <p:nvSpPr>
          <p:cNvPr id="4" name="Segnaposto testo 3">
            <a:extLst>
              <a:ext uri="{FF2B5EF4-FFF2-40B4-BE49-F238E27FC236}">
                <a16:creationId xmlns:a16="http://schemas.microsoft.com/office/drawing/2014/main" id="{52C5CD68-A204-BA09-EFEE-E7A82736D41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CA663D3B-C26F-5A8E-4CC0-8DB616C0E1FB}"/>
              </a:ext>
            </a:extLst>
          </p:cNvPr>
          <p:cNvSpPr>
            <a:spLocks noGrp="1"/>
          </p:cNvSpPr>
          <p:nvPr>
            <p:ph type="dt" sz="half" idx="10"/>
          </p:nvPr>
        </p:nvSpPr>
        <p:spPr/>
        <p:txBody>
          <a:bodyPr/>
          <a:lstStyle/>
          <a:p>
            <a:fld id="{33D2B39E-E712-264B-B7F5-A7F4335B476A}" type="datetimeFigureOut">
              <a:rPr lang="it-IT" smtClean="0"/>
              <a:t>12/09/25</a:t>
            </a:fld>
            <a:endParaRPr lang="it-IT"/>
          </a:p>
        </p:txBody>
      </p:sp>
      <p:sp>
        <p:nvSpPr>
          <p:cNvPr id="6" name="Segnaposto piè di pagina 5">
            <a:extLst>
              <a:ext uri="{FF2B5EF4-FFF2-40B4-BE49-F238E27FC236}">
                <a16:creationId xmlns:a16="http://schemas.microsoft.com/office/drawing/2014/main" id="{050F4BB9-F93F-2309-53BE-1A1203D2CA5C}"/>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D7100D96-9FF6-36B9-91C0-4DB7DEE1662C}"/>
              </a:ext>
            </a:extLst>
          </p:cNvPr>
          <p:cNvSpPr>
            <a:spLocks noGrp="1"/>
          </p:cNvSpPr>
          <p:nvPr>
            <p:ph type="sldNum" sz="quarter" idx="12"/>
          </p:nvPr>
        </p:nvSpPr>
        <p:spPr/>
        <p:txBody>
          <a:bodyPr/>
          <a:lstStyle/>
          <a:p>
            <a:fld id="{33FEDDAF-E263-0C43-8679-04DA8ED4B74E}" type="slidenum">
              <a:rPr lang="it-IT" smtClean="0"/>
              <a:t>‹N›</a:t>
            </a:fld>
            <a:endParaRPr lang="it-IT"/>
          </a:p>
        </p:txBody>
      </p:sp>
    </p:spTree>
    <p:extLst>
      <p:ext uri="{BB962C8B-B14F-4D97-AF65-F5344CB8AC3E}">
        <p14:creationId xmlns:p14="http://schemas.microsoft.com/office/powerpoint/2010/main" val="38954474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a:extLst>
              <a:ext uri="{FF2B5EF4-FFF2-40B4-BE49-F238E27FC236}">
                <a16:creationId xmlns:a16="http://schemas.microsoft.com/office/drawing/2014/main" id="{594F3BD4-B708-0475-E56D-D3ACF6D1E38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344A7030-8E1B-F69C-E1FD-C86CA27E6F6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DF250F0B-D5F7-362F-2594-6EB19A5E1FC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33D2B39E-E712-264B-B7F5-A7F4335B476A}" type="datetimeFigureOut">
              <a:rPr lang="it-IT" smtClean="0"/>
              <a:t>12/09/25</a:t>
            </a:fld>
            <a:endParaRPr lang="it-IT"/>
          </a:p>
        </p:txBody>
      </p:sp>
      <p:sp>
        <p:nvSpPr>
          <p:cNvPr id="5" name="Segnaposto piè di pagina 4">
            <a:extLst>
              <a:ext uri="{FF2B5EF4-FFF2-40B4-BE49-F238E27FC236}">
                <a16:creationId xmlns:a16="http://schemas.microsoft.com/office/drawing/2014/main" id="{E719D656-DCAD-1733-8DC9-B482E53FD6C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it-IT"/>
          </a:p>
        </p:txBody>
      </p:sp>
      <p:sp>
        <p:nvSpPr>
          <p:cNvPr id="6" name="Segnaposto numero diapositiva 5">
            <a:extLst>
              <a:ext uri="{FF2B5EF4-FFF2-40B4-BE49-F238E27FC236}">
                <a16:creationId xmlns:a16="http://schemas.microsoft.com/office/drawing/2014/main" id="{EC11AD2C-A9B4-64EF-2240-6ACBA9A57CE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3FEDDAF-E263-0C43-8679-04DA8ED4B74E}" type="slidenum">
              <a:rPr lang="it-IT" smtClean="0"/>
              <a:t>‹N›</a:t>
            </a:fld>
            <a:endParaRPr lang="it-IT"/>
          </a:p>
        </p:txBody>
      </p:sp>
    </p:spTree>
    <p:extLst>
      <p:ext uri="{BB962C8B-B14F-4D97-AF65-F5344CB8AC3E}">
        <p14:creationId xmlns:p14="http://schemas.microsoft.com/office/powerpoint/2010/main" val="217442706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diagramLayout" Target="../diagrams/layout2.xml"/><Relationship Id="rId7" Type="http://schemas.openxmlformats.org/officeDocument/2006/relationships/image" Target="../media/image32.png"/><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 Id="rId9" Type="http://schemas.openxmlformats.org/officeDocument/2006/relationships/image" Target="../media/image34.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35.jpe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35.jpe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35.jpe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webp"/></Relationships>
</file>

<file path=ppt/slides/_rels/slide4.xml.rels><?xml version="1.0" encoding="UTF-8" standalone="yes"?>
<Relationships xmlns="http://schemas.openxmlformats.org/package/2006/relationships"><Relationship Id="rId8" Type="http://schemas.openxmlformats.org/officeDocument/2006/relationships/image" Target="../media/image9.svg"/><Relationship Id="rId13" Type="http://schemas.openxmlformats.org/officeDocument/2006/relationships/image" Target="../media/image14.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sv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 Id="rId14" Type="http://schemas.openxmlformats.org/officeDocument/2006/relationships/image" Target="../media/image15.svg"/></Relationships>
</file>

<file path=ppt/slides/_rels/slide5.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svg"/><Relationship Id="rId3" Type="http://schemas.openxmlformats.org/officeDocument/2006/relationships/diagramData" Target="../diagrams/data1.xml"/><Relationship Id="rId7" Type="http://schemas.microsoft.com/office/2007/relationships/diagramDrawing" Target="../diagrams/drawing1.xml"/><Relationship Id="rId12"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Colors" Target="../diagrams/colors1.xml"/><Relationship Id="rId11" Type="http://schemas.openxmlformats.org/officeDocument/2006/relationships/image" Target="../media/image19.svg"/><Relationship Id="rId5" Type="http://schemas.openxmlformats.org/officeDocument/2006/relationships/diagramQuickStyle" Target="../diagrams/quickStyle1.xml"/><Relationship Id="rId10" Type="http://schemas.openxmlformats.org/officeDocument/2006/relationships/image" Target="../media/image18.png"/><Relationship Id="rId4" Type="http://schemas.openxmlformats.org/officeDocument/2006/relationships/diagramLayout" Target="../diagrams/layout1.xml"/><Relationship Id="rId9" Type="http://schemas.openxmlformats.org/officeDocument/2006/relationships/image" Target="../media/image17.svg"/></Relationships>
</file>

<file path=ppt/slides/_rels/slide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5" name="Rectangle 34">
            <a:extLst>
              <a:ext uri="{FF2B5EF4-FFF2-40B4-BE49-F238E27FC236}">
                <a16:creationId xmlns:a16="http://schemas.microsoft.com/office/drawing/2014/main" id="{C0A1ED06-4733-4020-9C60-81D4D80140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B0CA3509-3AF9-45FE-93ED-57BB5D5E8E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7388" y="181576"/>
            <a:ext cx="11823637" cy="6501088"/>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Segnaposto contenuto 27" descr="Immagine che contiene occhiali da sole, occhiali, Auricolari&#10;&#10;Il contenuto generato dall'IA potrebbe non essere corretto.">
            <a:extLst>
              <a:ext uri="{FF2B5EF4-FFF2-40B4-BE49-F238E27FC236}">
                <a16:creationId xmlns:a16="http://schemas.microsoft.com/office/drawing/2014/main" id="{EF95ABA9-59BE-82EC-B07B-4CBD71EA022D}"/>
              </a:ext>
            </a:extLst>
          </p:cNvPr>
          <p:cNvPicPr>
            <a:picLocks noChangeAspect="1"/>
          </p:cNvPicPr>
          <p:nvPr/>
        </p:nvPicPr>
        <p:blipFill>
          <a:blip r:embed="rId3">
            <a:alphaModFix amt="94000"/>
          </a:blip>
          <a:srcRect l="150" t="-978" r="150" b="-982"/>
          <a:stretch>
            <a:fillRect/>
          </a:stretch>
        </p:blipFill>
        <p:spPr>
          <a:xfrm>
            <a:off x="1797280" y="1277542"/>
            <a:ext cx="9168438" cy="5040146"/>
          </a:xfrm>
          <a:prstGeom prst="rect">
            <a:avLst/>
          </a:prstGeom>
        </p:spPr>
      </p:pic>
      <p:sp>
        <p:nvSpPr>
          <p:cNvPr id="9" name="Titolo 8">
            <a:extLst>
              <a:ext uri="{FF2B5EF4-FFF2-40B4-BE49-F238E27FC236}">
                <a16:creationId xmlns:a16="http://schemas.microsoft.com/office/drawing/2014/main" id="{DCD6B7C3-A9C0-10B0-53ED-8E542DCBA46C}"/>
              </a:ext>
            </a:extLst>
          </p:cNvPr>
          <p:cNvSpPr>
            <a:spLocks noGrp="1"/>
          </p:cNvSpPr>
          <p:nvPr>
            <p:ph type="title"/>
          </p:nvPr>
        </p:nvSpPr>
        <p:spPr>
          <a:xfrm>
            <a:off x="736599" y="761243"/>
            <a:ext cx="6848960" cy="681925"/>
          </a:xfrm>
        </p:spPr>
        <p:txBody>
          <a:bodyPr anchor="b">
            <a:noAutofit/>
          </a:bodyPr>
          <a:lstStyle/>
          <a:p>
            <a:r>
              <a:rPr lang="it-IT" sz="5400" b="1">
                <a:solidFill>
                  <a:srgbClr val="FFFFFF"/>
                </a:solidFill>
                <a:latin typeface=""/>
              </a:rPr>
              <a:t>APPLE VISION PRO</a:t>
            </a:r>
          </a:p>
        </p:txBody>
      </p:sp>
      <p:sp>
        <p:nvSpPr>
          <p:cNvPr id="32" name="Content Placeholder 31">
            <a:extLst>
              <a:ext uri="{FF2B5EF4-FFF2-40B4-BE49-F238E27FC236}">
                <a16:creationId xmlns:a16="http://schemas.microsoft.com/office/drawing/2014/main" id="{5D67AC3F-E8AD-A27E-ADA7-BF9439F0FAFF}"/>
              </a:ext>
            </a:extLst>
          </p:cNvPr>
          <p:cNvSpPr>
            <a:spLocks noGrp="1"/>
          </p:cNvSpPr>
          <p:nvPr>
            <p:ph idx="1"/>
          </p:nvPr>
        </p:nvSpPr>
        <p:spPr>
          <a:xfrm>
            <a:off x="9923985" y="761244"/>
            <a:ext cx="1890415" cy="681924"/>
          </a:xfrm>
        </p:spPr>
        <p:txBody>
          <a:bodyPr>
            <a:normAutofit/>
          </a:bodyPr>
          <a:lstStyle/>
          <a:p>
            <a:pPr marL="0" indent="0" algn="r">
              <a:buNone/>
            </a:pPr>
            <a:r>
              <a:rPr lang="en-US">
                <a:solidFill>
                  <a:srgbClr val="FFFFFF"/>
                </a:solidFill>
                <a:latin typeface=""/>
              </a:rPr>
              <a:t>12286A</a:t>
            </a:r>
            <a:endParaRPr lang="en-US" sz="2000">
              <a:solidFill>
                <a:srgbClr val="FFFFFF"/>
              </a:solidFill>
              <a:latin typeface=""/>
            </a:endParaRPr>
          </a:p>
        </p:txBody>
      </p:sp>
      <p:sp>
        <p:nvSpPr>
          <p:cNvPr id="29" name="CasellaDiTesto 28">
            <a:extLst>
              <a:ext uri="{FF2B5EF4-FFF2-40B4-BE49-F238E27FC236}">
                <a16:creationId xmlns:a16="http://schemas.microsoft.com/office/drawing/2014/main" id="{4AA06442-6ABB-4BAE-019E-8D2D1128FA0F}"/>
              </a:ext>
            </a:extLst>
          </p:cNvPr>
          <p:cNvSpPr txBox="1"/>
          <p:nvPr/>
        </p:nvSpPr>
        <p:spPr>
          <a:xfrm>
            <a:off x="755546" y="1313535"/>
            <a:ext cx="5050167" cy="461665"/>
          </a:xfrm>
          <a:prstGeom prst="rect">
            <a:avLst/>
          </a:prstGeom>
          <a:noFill/>
        </p:spPr>
        <p:txBody>
          <a:bodyPr wrap="square" rtlCol="0">
            <a:spAutoFit/>
          </a:bodyPr>
          <a:lstStyle/>
          <a:p>
            <a:r>
              <a:rPr lang="it-IT" sz="2400" u="sng">
                <a:solidFill>
                  <a:schemeClr val="bg1"/>
                </a:solidFill>
                <a:latin typeface=""/>
              </a:rPr>
              <a:t>Un’analisi di Social Media Mining</a:t>
            </a:r>
          </a:p>
        </p:txBody>
      </p:sp>
    </p:spTree>
    <p:extLst>
      <p:ext uri="{BB962C8B-B14F-4D97-AF65-F5344CB8AC3E}">
        <p14:creationId xmlns:p14="http://schemas.microsoft.com/office/powerpoint/2010/main" val="20857515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0B7895B-7588-13DC-A90F-C6CE7C764184}"/>
            </a:ext>
          </a:extLst>
        </p:cNvPr>
        <p:cNvGrpSpPr/>
        <p:nvPr/>
      </p:nvGrpSpPr>
      <p:grpSpPr>
        <a:xfrm>
          <a:off x="0" y="0"/>
          <a:ext cx="0" cy="0"/>
          <a:chOff x="0" y="0"/>
          <a:chExt cx="0" cy="0"/>
        </a:xfrm>
      </p:grpSpPr>
      <p:sp useBgFill="1">
        <p:nvSpPr>
          <p:cNvPr id="35" name="Rectangle 34">
            <a:extLst>
              <a:ext uri="{FF2B5EF4-FFF2-40B4-BE49-F238E27FC236}">
                <a16:creationId xmlns:a16="http://schemas.microsoft.com/office/drawing/2014/main" id="{F7880391-3DE8-56E1-EE36-761CF45C8C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A6A86473-59B1-1F5B-09B0-A8FA2A8D79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7388" y="181576"/>
            <a:ext cx="11823637" cy="6501088"/>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Segnaposto contenuto 27" descr="Immagine che contiene occhiali da sole, occhiali, Auricolari&#10;&#10;Il contenuto generato dall'IA potrebbe non essere corretto.">
            <a:extLst>
              <a:ext uri="{FF2B5EF4-FFF2-40B4-BE49-F238E27FC236}">
                <a16:creationId xmlns:a16="http://schemas.microsoft.com/office/drawing/2014/main" id="{4D541292-0E8D-2581-1E12-3821F3EB89B4}"/>
              </a:ext>
            </a:extLst>
          </p:cNvPr>
          <p:cNvPicPr>
            <a:picLocks noChangeAspect="1"/>
          </p:cNvPicPr>
          <p:nvPr/>
        </p:nvPicPr>
        <p:blipFill>
          <a:blip r:embed="rId2">
            <a:alphaModFix amt="35000"/>
          </a:blip>
          <a:srcRect l="150" t="-978" r="150" b="-982"/>
          <a:stretch>
            <a:fillRect/>
          </a:stretch>
        </p:blipFill>
        <p:spPr>
          <a:xfrm>
            <a:off x="1797280" y="1277542"/>
            <a:ext cx="9168438" cy="5040146"/>
          </a:xfrm>
          <a:prstGeom prst="rect">
            <a:avLst/>
          </a:prstGeom>
        </p:spPr>
      </p:pic>
      <p:sp>
        <p:nvSpPr>
          <p:cNvPr id="9" name="Titolo 8">
            <a:extLst>
              <a:ext uri="{FF2B5EF4-FFF2-40B4-BE49-F238E27FC236}">
                <a16:creationId xmlns:a16="http://schemas.microsoft.com/office/drawing/2014/main" id="{D1BE34EF-A617-D768-3CE4-DBDC965367EB}"/>
              </a:ext>
            </a:extLst>
          </p:cNvPr>
          <p:cNvSpPr>
            <a:spLocks noGrp="1"/>
          </p:cNvSpPr>
          <p:nvPr>
            <p:ph type="title"/>
          </p:nvPr>
        </p:nvSpPr>
        <p:spPr>
          <a:xfrm>
            <a:off x="736599" y="761243"/>
            <a:ext cx="9376392" cy="681925"/>
          </a:xfrm>
        </p:spPr>
        <p:txBody>
          <a:bodyPr anchor="b">
            <a:noAutofit/>
          </a:bodyPr>
          <a:lstStyle/>
          <a:p>
            <a:r>
              <a:rPr lang="it-IT" sz="5400" b="1">
                <a:solidFill>
                  <a:srgbClr val="FFFFFF"/>
                </a:solidFill>
                <a:latin typeface=""/>
              </a:rPr>
              <a:t>SENTIMENT ANALYSIS</a:t>
            </a:r>
          </a:p>
        </p:txBody>
      </p:sp>
      <p:sp>
        <p:nvSpPr>
          <p:cNvPr id="29" name="CasellaDiTesto 28">
            <a:extLst>
              <a:ext uri="{FF2B5EF4-FFF2-40B4-BE49-F238E27FC236}">
                <a16:creationId xmlns:a16="http://schemas.microsoft.com/office/drawing/2014/main" id="{90247CBC-BAC6-A7BD-265E-061C283C6166}"/>
              </a:ext>
            </a:extLst>
          </p:cNvPr>
          <p:cNvSpPr txBox="1"/>
          <p:nvPr/>
        </p:nvSpPr>
        <p:spPr>
          <a:xfrm>
            <a:off x="755546" y="1313535"/>
            <a:ext cx="4924491" cy="461665"/>
          </a:xfrm>
          <a:prstGeom prst="rect">
            <a:avLst/>
          </a:prstGeom>
          <a:noFill/>
        </p:spPr>
        <p:txBody>
          <a:bodyPr wrap="square" rtlCol="0">
            <a:spAutoFit/>
          </a:bodyPr>
          <a:lstStyle/>
          <a:p>
            <a:r>
              <a:rPr lang="it-IT" sz="2400" u="sng" err="1">
                <a:solidFill>
                  <a:schemeClr val="bg1"/>
                </a:solidFill>
                <a:latin typeface=""/>
              </a:rPr>
              <a:t>Pre</a:t>
            </a:r>
            <a:r>
              <a:rPr lang="it-IT" sz="2400" u="sng">
                <a:solidFill>
                  <a:schemeClr val="bg1"/>
                </a:solidFill>
                <a:latin typeface=""/>
              </a:rPr>
              <a:t> vs Post</a:t>
            </a:r>
            <a:endParaRPr lang="it-IT" sz="2000" u="sng">
              <a:solidFill>
                <a:schemeClr val="bg1"/>
              </a:solidFill>
              <a:latin typeface=""/>
            </a:endParaRPr>
          </a:p>
        </p:txBody>
      </p:sp>
      <p:sp>
        <p:nvSpPr>
          <p:cNvPr id="12" name="CasellaDiTesto 11">
            <a:extLst>
              <a:ext uri="{FF2B5EF4-FFF2-40B4-BE49-F238E27FC236}">
                <a16:creationId xmlns:a16="http://schemas.microsoft.com/office/drawing/2014/main" id="{F4578988-9269-CF37-F955-F4C1A9E8BDDD}"/>
              </a:ext>
            </a:extLst>
          </p:cNvPr>
          <p:cNvSpPr txBox="1"/>
          <p:nvPr/>
        </p:nvSpPr>
        <p:spPr>
          <a:xfrm>
            <a:off x="6094475" y="2541600"/>
            <a:ext cx="5145932" cy="2677656"/>
          </a:xfrm>
          <a:prstGeom prst="rect">
            <a:avLst/>
          </a:prstGeom>
          <a:noFill/>
        </p:spPr>
        <p:txBody>
          <a:bodyPr wrap="square" rtlCol="0">
            <a:spAutoFit/>
          </a:bodyPr>
          <a:lstStyle/>
          <a:p>
            <a:pPr marL="285750" indent="-285750" algn="just">
              <a:buFont typeface="Arial" panose="020B0604020202020204" pitchFamily="34" charset="0"/>
              <a:buChar char="•"/>
            </a:pPr>
            <a:r>
              <a:rPr lang="it-IT" sz="2400" dirty="0">
                <a:solidFill>
                  <a:schemeClr val="bg1">
                    <a:lumMod val="95000"/>
                  </a:schemeClr>
                </a:solidFill>
              </a:rPr>
              <a:t>Sentiment Positivo in crescita</a:t>
            </a:r>
          </a:p>
          <a:p>
            <a:pPr marL="285750" indent="-285750" algn="just">
              <a:buFont typeface="Arial" panose="020B0604020202020204" pitchFamily="34" charset="0"/>
              <a:buChar char="•"/>
            </a:pPr>
            <a:r>
              <a:rPr lang="it-IT" sz="2400" dirty="0">
                <a:solidFill>
                  <a:schemeClr val="bg1">
                    <a:lumMod val="95000"/>
                  </a:schemeClr>
                </a:solidFill>
              </a:rPr>
              <a:t>Sentiment Negativo in </a:t>
            </a:r>
            <a:r>
              <a:rPr lang="it-IT" sz="2400" dirty="0" err="1">
                <a:solidFill>
                  <a:schemeClr val="bg1">
                    <a:lumMod val="95000"/>
                  </a:schemeClr>
                </a:solidFill>
              </a:rPr>
              <a:t>diminuizione</a:t>
            </a:r>
            <a:endParaRPr lang="it-IT" sz="2400" dirty="0">
              <a:solidFill>
                <a:schemeClr val="bg1">
                  <a:lumMod val="95000"/>
                </a:schemeClr>
              </a:solidFill>
            </a:endParaRPr>
          </a:p>
          <a:p>
            <a:pPr marL="285750" indent="-285750" algn="just">
              <a:buFont typeface="Arial" panose="020B0604020202020204" pitchFamily="34" charset="0"/>
              <a:buChar char="•"/>
            </a:pPr>
            <a:r>
              <a:rPr lang="it-IT" sz="2400" dirty="0">
                <a:solidFill>
                  <a:schemeClr val="bg1">
                    <a:lumMod val="95000"/>
                  </a:schemeClr>
                </a:solidFill>
              </a:rPr>
              <a:t>Sentiment Neutrale stabile</a:t>
            </a:r>
          </a:p>
          <a:p>
            <a:pPr marL="285750" indent="-285750" algn="just">
              <a:buFont typeface="Arial" panose="020B0604020202020204" pitchFamily="34" charset="0"/>
              <a:buChar char="•"/>
            </a:pPr>
            <a:r>
              <a:rPr lang="it-IT" sz="2400" dirty="0">
                <a:solidFill>
                  <a:schemeClr val="bg1">
                    <a:lumMod val="95000"/>
                  </a:schemeClr>
                </a:solidFill>
              </a:rPr>
              <a:t>Non è universalmente amato (negativi e neutrali rappresentano una buona percentuale)</a:t>
            </a:r>
          </a:p>
          <a:p>
            <a:pPr marL="285750" indent="-285750" algn="just">
              <a:buFont typeface="Arial" panose="020B0604020202020204" pitchFamily="34" charset="0"/>
              <a:buChar char="•"/>
            </a:pPr>
            <a:r>
              <a:rPr lang="it-IT" sz="2400" dirty="0">
                <a:solidFill>
                  <a:schemeClr val="bg1">
                    <a:lumMod val="95000"/>
                  </a:schemeClr>
                </a:solidFill>
              </a:rPr>
              <a:t>Impatto in generale favorevole</a:t>
            </a:r>
          </a:p>
        </p:txBody>
      </p:sp>
      <p:pic>
        <p:nvPicPr>
          <p:cNvPr id="5" name="Immagine 4" descr="Immagine che contiene testo, schermata, diagramma, numero&#10;&#10;Il contenuto generato dall'IA potrebbe non essere corretto.">
            <a:extLst>
              <a:ext uri="{FF2B5EF4-FFF2-40B4-BE49-F238E27FC236}">
                <a16:creationId xmlns:a16="http://schemas.microsoft.com/office/drawing/2014/main" id="{59185383-2EAB-9D27-FFE2-C7272D07C7C2}"/>
              </a:ext>
            </a:extLst>
          </p:cNvPr>
          <p:cNvPicPr>
            <a:picLocks noChangeAspect="1"/>
          </p:cNvPicPr>
          <p:nvPr/>
        </p:nvPicPr>
        <p:blipFill>
          <a:blip r:embed="rId3"/>
          <a:stretch>
            <a:fillRect/>
          </a:stretch>
        </p:blipFill>
        <p:spPr>
          <a:xfrm>
            <a:off x="736599" y="2214201"/>
            <a:ext cx="3851558" cy="3710648"/>
          </a:xfrm>
          <a:prstGeom prst="rect">
            <a:avLst/>
          </a:prstGeom>
        </p:spPr>
      </p:pic>
    </p:spTree>
    <p:extLst>
      <p:ext uri="{BB962C8B-B14F-4D97-AF65-F5344CB8AC3E}">
        <p14:creationId xmlns:p14="http://schemas.microsoft.com/office/powerpoint/2010/main" val="3491620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72C4279-5DAC-18FB-C453-5190D9A6C73F}"/>
            </a:ext>
          </a:extLst>
        </p:cNvPr>
        <p:cNvGrpSpPr/>
        <p:nvPr/>
      </p:nvGrpSpPr>
      <p:grpSpPr>
        <a:xfrm>
          <a:off x="0" y="0"/>
          <a:ext cx="0" cy="0"/>
          <a:chOff x="0" y="0"/>
          <a:chExt cx="0" cy="0"/>
        </a:xfrm>
      </p:grpSpPr>
      <p:sp useBgFill="1">
        <p:nvSpPr>
          <p:cNvPr id="35" name="Rectangle 34">
            <a:extLst>
              <a:ext uri="{FF2B5EF4-FFF2-40B4-BE49-F238E27FC236}">
                <a16:creationId xmlns:a16="http://schemas.microsoft.com/office/drawing/2014/main" id="{F4803589-3D9C-3C55-AB29-4D5F7C9327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E7C4BC1E-D489-B531-D667-A5F47BC2E3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7388" y="181576"/>
            <a:ext cx="11823637" cy="6501088"/>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Segnaposto contenuto 27" descr="Immagine che contiene occhiali da sole, occhiali, Auricolari&#10;&#10;Il contenuto generato dall'IA potrebbe non essere corretto.">
            <a:extLst>
              <a:ext uri="{FF2B5EF4-FFF2-40B4-BE49-F238E27FC236}">
                <a16:creationId xmlns:a16="http://schemas.microsoft.com/office/drawing/2014/main" id="{6DDB635C-F3D0-8BF3-C0B0-9A16B1DA1C44}"/>
              </a:ext>
            </a:extLst>
          </p:cNvPr>
          <p:cNvPicPr>
            <a:picLocks noChangeAspect="1"/>
          </p:cNvPicPr>
          <p:nvPr/>
        </p:nvPicPr>
        <p:blipFill>
          <a:blip r:embed="rId3">
            <a:alphaModFix amt="35000"/>
          </a:blip>
          <a:srcRect l="150" t="-978" r="150" b="-982"/>
          <a:stretch>
            <a:fillRect/>
          </a:stretch>
        </p:blipFill>
        <p:spPr>
          <a:xfrm>
            <a:off x="1797280" y="1277542"/>
            <a:ext cx="9168438" cy="5040146"/>
          </a:xfrm>
          <a:prstGeom prst="rect">
            <a:avLst/>
          </a:prstGeom>
        </p:spPr>
      </p:pic>
      <p:sp>
        <p:nvSpPr>
          <p:cNvPr id="9" name="Titolo 8">
            <a:extLst>
              <a:ext uri="{FF2B5EF4-FFF2-40B4-BE49-F238E27FC236}">
                <a16:creationId xmlns:a16="http://schemas.microsoft.com/office/drawing/2014/main" id="{48DE3031-B60C-BA75-5D84-113F83679D22}"/>
              </a:ext>
            </a:extLst>
          </p:cNvPr>
          <p:cNvSpPr>
            <a:spLocks noGrp="1"/>
          </p:cNvSpPr>
          <p:nvPr>
            <p:ph type="title"/>
          </p:nvPr>
        </p:nvSpPr>
        <p:spPr>
          <a:xfrm>
            <a:off x="736598" y="761243"/>
            <a:ext cx="9909919" cy="681925"/>
          </a:xfrm>
        </p:spPr>
        <p:txBody>
          <a:bodyPr anchor="b">
            <a:noAutofit/>
          </a:bodyPr>
          <a:lstStyle/>
          <a:p>
            <a:r>
              <a:rPr lang="it-IT" sz="5400" b="1">
                <a:solidFill>
                  <a:srgbClr val="FFFFFF"/>
                </a:solidFill>
                <a:latin typeface=""/>
              </a:rPr>
              <a:t>SENTIMENT ANALYSYS</a:t>
            </a:r>
          </a:p>
        </p:txBody>
      </p:sp>
      <p:sp>
        <p:nvSpPr>
          <p:cNvPr id="29" name="CasellaDiTesto 28">
            <a:extLst>
              <a:ext uri="{FF2B5EF4-FFF2-40B4-BE49-F238E27FC236}">
                <a16:creationId xmlns:a16="http://schemas.microsoft.com/office/drawing/2014/main" id="{DC4D16BB-6619-7596-3731-00A3B7D35209}"/>
              </a:ext>
            </a:extLst>
          </p:cNvPr>
          <p:cNvSpPr txBox="1"/>
          <p:nvPr/>
        </p:nvSpPr>
        <p:spPr>
          <a:xfrm>
            <a:off x="755546" y="1313535"/>
            <a:ext cx="7875320" cy="461665"/>
          </a:xfrm>
          <a:prstGeom prst="rect">
            <a:avLst/>
          </a:prstGeom>
          <a:noFill/>
        </p:spPr>
        <p:txBody>
          <a:bodyPr wrap="square" rtlCol="0">
            <a:spAutoFit/>
          </a:bodyPr>
          <a:lstStyle/>
          <a:p>
            <a:r>
              <a:rPr lang="it-IT" sz="2400" u="sng">
                <a:solidFill>
                  <a:schemeClr val="bg1"/>
                </a:solidFill>
                <a:latin typeface=""/>
              </a:rPr>
              <a:t>Vision Pro vs Meta Quest 3</a:t>
            </a:r>
            <a:endParaRPr lang="it-IT" sz="2000" u="sng">
              <a:solidFill>
                <a:schemeClr val="bg1"/>
              </a:solidFill>
              <a:latin typeface=""/>
            </a:endParaRPr>
          </a:p>
        </p:txBody>
      </p:sp>
      <p:pic>
        <p:nvPicPr>
          <p:cNvPr id="4" name="Immagine 3" descr="Immagine che contiene testo, linea, Diagramma, Carattere&#10;&#10;Il contenuto generato dall'IA potrebbe non essere corretto.">
            <a:extLst>
              <a:ext uri="{FF2B5EF4-FFF2-40B4-BE49-F238E27FC236}">
                <a16:creationId xmlns:a16="http://schemas.microsoft.com/office/drawing/2014/main" id="{8FEC8041-855B-B475-8900-AD721AA882B6}"/>
              </a:ext>
            </a:extLst>
          </p:cNvPr>
          <p:cNvPicPr>
            <a:picLocks noChangeAspect="1"/>
          </p:cNvPicPr>
          <p:nvPr/>
        </p:nvPicPr>
        <p:blipFill>
          <a:blip r:embed="rId4"/>
          <a:stretch>
            <a:fillRect/>
          </a:stretch>
        </p:blipFill>
        <p:spPr>
          <a:xfrm>
            <a:off x="1324716" y="1866775"/>
            <a:ext cx="9321801" cy="3050785"/>
          </a:xfrm>
          <a:prstGeom prst="rect">
            <a:avLst/>
          </a:prstGeom>
        </p:spPr>
      </p:pic>
      <p:sp>
        <p:nvSpPr>
          <p:cNvPr id="6" name="CasellaDiTesto 5">
            <a:extLst>
              <a:ext uri="{FF2B5EF4-FFF2-40B4-BE49-F238E27FC236}">
                <a16:creationId xmlns:a16="http://schemas.microsoft.com/office/drawing/2014/main" id="{77CB5BC6-90E3-5E9A-C836-A693D65A5AEE}"/>
              </a:ext>
            </a:extLst>
          </p:cNvPr>
          <p:cNvSpPr txBox="1"/>
          <p:nvPr/>
        </p:nvSpPr>
        <p:spPr>
          <a:xfrm>
            <a:off x="3460647" y="5109547"/>
            <a:ext cx="7996136" cy="1200329"/>
          </a:xfrm>
          <a:prstGeom prst="rect">
            <a:avLst/>
          </a:prstGeom>
          <a:noFill/>
        </p:spPr>
        <p:txBody>
          <a:bodyPr wrap="square" lIns="91440" tIns="45720" rIns="91440" bIns="45720" rtlCol="0" anchor="t">
            <a:spAutoFit/>
          </a:bodyPr>
          <a:lstStyle/>
          <a:p>
            <a:pPr marL="285750" indent="-285750">
              <a:buFont typeface="Arial" panose="020B0604020202020204" pitchFamily="34" charset="0"/>
              <a:buChar char="•"/>
            </a:pPr>
            <a:r>
              <a:rPr lang="it-IT">
                <a:solidFill>
                  <a:schemeClr val="bg1">
                    <a:lumMod val="95000"/>
                  </a:schemeClr>
                </a:solidFill>
              </a:rPr>
              <a:t>Meta Quest 3 percepito più positivamente dalla community</a:t>
            </a:r>
          </a:p>
          <a:p>
            <a:pPr marL="285750" indent="-285750">
              <a:buFont typeface="Arial" panose="020B0604020202020204" pitchFamily="34" charset="0"/>
              <a:buChar char="•"/>
            </a:pPr>
            <a:r>
              <a:rPr lang="it-IT">
                <a:solidFill>
                  <a:schemeClr val="bg1">
                    <a:lumMod val="95000"/>
                  </a:schemeClr>
                </a:solidFill>
              </a:rPr>
              <a:t>Apple Vision Pro genera più discussioni neutrali (legate a prezzo/accessibilità)</a:t>
            </a:r>
          </a:p>
          <a:p>
            <a:pPr marL="285750" indent="-285750">
              <a:buFont typeface="Arial" panose="020B0604020202020204" pitchFamily="34" charset="0"/>
              <a:buChar char="•"/>
            </a:pPr>
            <a:r>
              <a:rPr lang="it-IT">
                <a:solidFill>
                  <a:schemeClr val="bg1">
                    <a:lumMod val="95000"/>
                  </a:schemeClr>
                </a:solidFill>
              </a:rPr>
              <a:t>Meta Quest 3 ha un più evidente distacco di promotori</a:t>
            </a:r>
          </a:p>
          <a:p>
            <a:pPr marL="285750" indent="-285750">
              <a:buFont typeface="Arial" panose="020B0604020202020204" pitchFamily="34" charset="0"/>
              <a:buChar char="•"/>
            </a:pPr>
            <a:r>
              <a:rPr lang="it-IT">
                <a:solidFill>
                  <a:schemeClr val="bg1">
                    <a:lumMod val="95000"/>
                  </a:schemeClr>
                </a:solidFill>
              </a:rPr>
              <a:t>Il lancio di Apple Vision Pro ha indirettamente beneficiato Meta Quest 3</a:t>
            </a:r>
          </a:p>
        </p:txBody>
      </p:sp>
      <p:graphicFrame>
        <p:nvGraphicFramePr>
          <p:cNvPr id="7" name="Tabella 6">
            <a:extLst>
              <a:ext uri="{FF2B5EF4-FFF2-40B4-BE49-F238E27FC236}">
                <a16:creationId xmlns:a16="http://schemas.microsoft.com/office/drawing/2014/main" id="{6265BC5F-2ED5-4F3B-011A-48C667DF3C2C}"/>
              </a:ext>
            </a:extLst>
          </p:cNvPr>
          <p:cNvGraphicFramePr>
            <a:graphicFrameLocks noGrp="1"/>
          </p:cNvGraphicFramePr>
          <p:nvPr>
            <p:extLst>
              <p:ext uri="{D42A27DB-BD31-4B8C-83A1-F6EECF244321}">
                <p14:modId xmlns:p14="http://schemas.microsoft.com/office/powerpoint/2010/main" val="3940009655"/>
              </p:ext>
            </p:extLst>
          </p:nvPr>
        </p:nvGraphicFramePr>
        <p:xfrm>
          <a:off x="841169" y="5106390"/>
          <a:ext cx="2464704" cy="1219200"/>
        </p:xfrm>
        <a:graphic>
          <a:graphicData uri="http://schemas.openxmlformats.org/drawingml/2006/table">
            <a:tbl>
              <a:tblPr bandRow="1">
                <a:tableStyleId>{5C22544A-7EE6-4342-B048-85BDC9FD1C3A}</a:tableStyleId>
              </a:tblPr>
              <a:tblGrid>
                <a:gridCol w="1232352">
                  <a:extLst>
                    <a:ext uri="{9D8B030D-6E8A-4147-A177-3AD203B41FA5}">
                      <a16:colId xmlns:a16="http://schemas.microsoft.com/office/drawing/2014/main" val="2875620235"/>
                    </a:ext>
                  </a:extLst>
                </a:gridCol>
                <a:gridCol w="1232352">
                  <a:extLst>
                    <a:ext uri="{9D8B030D-6E8A-4147-A177-3AD203B41FA5}">
                      <a16:colId xmlns:a16="http://schemas.microsoft.com/office/drawing/2014/main" val="2258284839"/>
                    </a:ext>
                  </a:extLst>
                </a:gridCol>
              </a:tblGrid>
              <a:tr h="210042">
                <a:tc gridSpan="2">
                  <a:txBody>
                    <a:bodyPr/>
                    <a:lstStyle/>
                    <a:p>
                      <a:r>
                        <a:rPr lang="it-IT" sz="1400">
                          <a:solidFill>
                            <a:schemeClr val="tx1"/>
                          </a:solidFill>
                        </a:rPr>
                        <a:t>DIFFERENZE META QUEST 3</a:t>
                      </a:r>
                    </a:p>
                  </a:txBody>
                  <a:tcPr/>
                </a:tc>
                <a:tc hMerge="1">
                  <a:txBody>
                    <a:bodyPr/>
                    <a:lstStyle/>
                    <a:p>
                      <a:endParaRPr lang="it-IT"/>
                    </a:p>
                  </a:txBody>
                  <a:tcPr/>
                </a:tc>
                <a:extLst>
                  <a:ext uri="{0D108BD9-81ED-4DB2-BD59-A6C34878D82A}">
                    <a16:rowId xmlns:a16="http://schemas.microsoft.com/office/drawing/2014/main" val="1114148311"/>
                  </a:ext>
                </a:extLst>
              </a:tr>
              <a:tr h="210042">
                <a:tc>
                  <a:txBody>
                    <a:bodyPr/>
                    <a:lstStyle/>
                    <a:p>
                      <a:r>
                        <a:rPr lang="it-IT" sz="1400" b="1">
                          <a:solidFill>
                            <a:schemeClr val="bg1"/>
                          </a:solidFill>
                        </a:rPr>
                        <a:t>POSITIVI</a:t>
                      </a:r>
                    </a:p>
                  </a:txBody>
                  <a:tcPr>
                    <a:solidFill>
                      <a:schemeClr val="accent1"/>
                    </a:solidFill>
                  </a:tcPr>
                </a:tc>
                <a:tc>
                  <a:txBody>
                    <a:bodyPr/>
                    <a:lstStyle/>
                    <a:p>
                      <a:r>
                        <a:rPr lang="it-IT" sz="1400">
                          <a:solidFill>
                            <a:schemeClr val="tx1"/>
                          </a:solidFill>
                        </a:rPr>
                        <a:t>+9,6%</a:t>
                      </a:r>
                    </a:p>
                  </a:txBody>
                  <a:tcPr/>
                </a:tc>
                <a:extLst>
                  <a:ext uri="{0D108BD9-81ED-4DB2-BD59-A6C34878D82A}">
                    <a16:rowId xmlns:a16="http://schemas.microsoft.com/office/drawing/2014/main" val="3308957121"/>
                  </a:ext>
                </a:extLst>
              </a:tr>
              <a:tr h="210042">
                <a:tc>
                  <a:txBody>
                    <a:bodyPr/>
                    <a:lstStyle/>
                    <a:p>
                      <a:r>
                        <a:rPr lang="it-IT" sz="1400" b="1">
                          <a:solidFill>
                            <a:schemeClr val="bg1"/>
                          </a:solidFill>
                        </a:rPr>
                        <a:t>NEUTRALI</a:t>
                      </a:r>
                    </a:p>
                  </a:txBody>
                  <a:tcPr>
                    <a:solidFill>
                      <a:schemeClr val="accent1"/>
                    </a:solidFill>
                  </a:tcPr>
                </a:tc>
                <a:tc>
                  <a:txBody>
                    <a:bodyPr/>
                    <a:lstStyle/>
                    <a:p>
                      <a:r>
                        <a:rPr lang="it-IT" sz="1400">
                          <a:solidFill>
                            <a:schemeClr val="tx1"/>
                          </a:solidFill>
                        </a:rPr>
                        <a:t>-8,4% </a:t>
                      </a:r>
                    </a:p>
                  </a:txBody>
                  <a:tcPr/>
                </a:tc>
                <a:extLst>
                  <a:ext uri="{0D108BD9-81ED-4DB2-BD59-A6C34878D82A}">
                    <a16:rowId xmlns:a16="http://schemas.microsoft.com/office/drawing/2014/main" val="2106723837"/>
                  </a:ext>
                </a:extLst>
              </a:tr>
              <a:tr h="210042">
                <a:tc>
                  <a:txBody>
                    <a:bodyPr/>
                    <a:lstStyle/>
                    <a:p>
                      <a:r>
                        <a:rPr lang="it-IT" sz="1400" b="1">
                          <a:solidFill>
                            <a:schemeClr val="bg1"/>
                          </a:solidFill>
                        </a:rPr>
                        <a:t>NEGATIVI</a:t>
                      </a:r>
                    </a:p>
                  </a:txBody>
                  <a:tcPr>
                    <a:solidFill>
                      <a:schemeClr val="accent1"/>
                    </a:solidFill>
                  </a:tcPr>
                </a:tc>
                <a:tc>
                  <a:txBody>
                    <a:bodyPr/>
                    <a:lstStyle/>
                    <a:p>
                      <a:r>
                        <a:rPr lang="it-IT" sz="1400">
                          <a:solidFill>
                            <a:schemeClr val="tx1"/>
                          </a:solidFill>
                        </a:rPr>
                        <a:t>-1,3% </a:t>
                      </a:r>
                    </a:p>
                  </a:txBody>
                  <a:tcPr/>
                </a:tc>
                <a:extLst>
                  <a:ext uri="{0D108BD9-81ED-4DB2-BD59-A6C34878D82A}">
                    <a16:rowId xmlns:a16="http://schemas.microsoft.com/office/drawing/2014/main" val="403699123"/>
                  </a:ext>
                </a:extLst>
              </a:tr>
            </a:tbl>
          </a:graphicData>
        </a:graphic>
      </p:graphicFrame>
    </p:spTree>
    <p:extLst>
      <p:ext uri="{BB962C8B-B14F-4D97-AF65-F5344CB8AC3E}">
        <p14:creationId xmlns:p14="http://schemas.microsoft.com/office/powerpoint/2010/main" val="16172203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0865EF4-7ACA-EA26-C53A-6C3DA39FEBD9}"/>
            </a:ext>
          </a:extLst>
        </p:cNvPr>
        <p:cNvGrpSpPr/>
        <p:nvPr/>
      </p:nvGrpSpPr>
      <p:grpSpPr>
        <a:xfrm>
          <a:off x="0" y="0"/>
          <a:ext cx="0" cy="0"/>
          <a:chOff x="0" y="0"/>
          <a:chExt cx="0" cy="0"/>
        </a:xfrm>
      </p:grpSpPr>
      <p:sp useBgFill="1">
        <p:nvSpPr>
          <p:cNvPr id="35" name="Rectangle 34">
            <a:extLst>
              <a:ext uri="{FF2B5EF4-FFF2-40B4-BE49-F238E27FC236}">
                <a16:creationId xmlns:a16="http://schemas.microsoft.com/office/drawing/2014/main" id="{8167947E-C28C-2C2C-0790-ABE51A76CE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8F11A4AD-2186-8BC8-5435-1F8C5F9153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7388" y="181576"/>
            <a:ext cx="11823637" cy="6501088"/>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Segnaposto contenuto 27" descr="Immagine che contiene occhiali da sole, occhiali, Auricolari&#10;&#10;Il contenuto generato dall'IA potrebbe non essere corretto.">
            <a:extLst>
              <a:ext uri="{FF2B5EF4-FFF2-40B4-BE49-F238E27FC236}">
                <a16:creationId xmlns:a16="http://schemas.microsoft.com/office/drawing/2014/main" id="{FC26E4DC-495A-CD26-A843-4601DA56F750}"/>
              </a:ext>
            </a:extLst>
          </p:cNvPr>
          <p:cNvPicPr>
            <a:picLocks noChangeAspect="1"/>
          </p:cNvPicPr>
          <p:nvPr/>
        </p:nvPicPr>
        <p:blipFill>
          <a:blip r:embed="rId3">
            <a:alphaModFix amt="35000"/>
          </a:blip>
          <a:srcRect l="150" t="-978" r="150" b="-982"/>
          <a:stretch>
            <a:fillRect/>
          </a:stretch>
        </p:blipFill>
        <p:spPr>
          <a:xfrm>
            <a:off x="1797280" y="1277542"/>
            <a:ext cx="9168438" cy="5040146"/>
          </a:xfrm>
          <a:prstGeom prst="rect">
            <a:avLst/>
          </a:prstGeom>
        </p:spPr>
      </p:pic>
      <p:sp>
        <p:nvSpPr>
          <p:cNvPr id="9" name="Titolo 8">
            <a:extLst>
              <a:ext uri="{FF2B5EF4-FFF2-40B4-BE49-F238E27FC236}">
                <a16:creationId xmlns:a16="http://schemas.microsoft.com/office/drawing/2014/main" id="{DEA7BA22-D46C-57F9-DE15-E6567F4D164E}"/>
              </a:ext>
            </a:extLst>
          </p:cNvPr>
          <p:cNvSpPr>
            <a:spLocks noGrp="1"/>
          </p:cNvSpPr>
          <p:nvPr>
            <p:ph type="title"/>
          </p:nvPr>
        </p:nvSpPr>
        <p:spPr>
          <a:xfrm>
            <a:off x="736598" y="761243"/>
            <a:ext cx="9658121" cy="681925"/>
          </a:xfrm>
        </p:spPr>
        <p:txBody>
          <a:bodyPr anchor="b">
            <a:noAutofit/>
          </a:bodyPr>
          <a:lstStyle/>
          <a:p>
            <a:r>
              <a:rPr lang="it-IT" sz="5400" b="1">
                <a:solidFill>
                  <a:srgbClr val="FFFFFF"/>
                </a:solidFill>
                <a:latin typeface=""/>
              </a:rPr>
              <a:t>SENTIMENT ANALYSIS</a:t>
            </a:r>
          </a:p>
        </p:txBody>
      </p:sp>
      <p:sp>
        <p:nvSpPr>
          <p:cNvPr id="29" name="CasellaDiTesto 28">
            <a:extLst>
              <a:ext uri="{FF2B5EF4-FFF2-40B4-BE49-F238E27FC236}">
                <a16:creationId xmlns:a16="http://schemas.microsoft.com/office/drawing/2014/main" id="{40965CD5-731B-3CA9-D71A-0F3D75C69CE7}"/>
              </a:ext>
            </a:extLst>
          </p:cNvPr>
          <p:cNvSpPr txBox="1"/>
          <p:nvPr/>
        </p:nvSpPr>
        <p:spPr>
          <a:xfrm>
            <a:off x="755546" y="1313535"/>
            <a:ext cx="7875320" cy="461665"/>
          </a:xfrm>
          <a:prstGeom prst="rect">
            <a:avLst/>
          </a:prstGeom>
          <a:noFill/>
        </p:spPr>
        <p:txBody>
          <a:bodyPr wrap="square" rtlCol="0">
            <a:spAutoFit/>
          </a:bodyPr>
          <a:lstStyle/>
          <a:p>
            <a:r>
              <a:rPr lang="it-IT" sz="2400" u="sng">
                <a:solidFill>
                  <a:schemeClr val="bg1"/>
                </a:solidFill>
                <a:latin typeface=""/>
              </a:rPr>
              <a:t>Modalità di analisi</a:t>
            </a:r>
            <a:endParaRPr lang="it-IT" sz="2000" u="sng">
              <a:solidFill>
                <a:schemeClr val="bg1"/>
              </a:solidFill>
              <a:latin typeface=""/>
            </a:endParaRPr>
          </a:p>
        </p:txBody>
      </p:sp>
      <p:sp>
        <p:nvSpPr>
          <p:cNvPr id="2" name="CasellaDiTesto 1">
            <a:extLst>
              <a:ext uri="{FF2B5EF4-FFF2-40B4-BE49-F238E27FC236}">
                <a16:creationId xmlns:a16="http://schemas.microsoft.com/office/drawing/2014/main" id="{67A707CE-0654-F6B7-F505-7F903431C72B}"/>
              </a:ext>
            </a:extLst>
          </p:cNvPr>
          <p:cNvSpPr txBox="1"/>
          <p:nvPr/>
        </p:nvSpPr>
        <p:spPr>
          <a:xfrm>
            <a:off x="751973" y="2493255"/>
            <a:ext cx="3469831" cy="3508653"/>
          </a:xfrm>
          <a:prstGeom prst="rect">
            <a:avLst/>
          </a:prstGeom>
          <a:noFill/>
        </p:spPr>
        <p:txBody>
          <a:bodyPr wrap="square" rtlCol="0">
            <a:spAutoFit/>
          </a:bodyPr>
          <a:lstStyle/>
          <a:p>
            <a:r>
              <a:rPr lang="it-IT" sz="2400">
                <a:solidFill>
                  <a:schemeClr val="bg1">
                    <a:lumMod val="95000"/>
                  </a:schemeClr>
                </a:solidFill>
              </a:rPr>
              <a:t>Modalità implementata:</a:t>
            </a:r>
          </a:p>
          <a:p>
            <a:pPr marL="285750" indent="-285750">
              <a:buFont typeface="Arial" panose="020B0604020202020204" pitchFamily="34" charset="0"/>
              <a:buChar char="•"/>
            </a:pPr>
            <a:r>
              <a:rPr lang="it-IT" b="1" err="1">
                <a:solidFill>
                  <a:schemeClr val="bg1">
                    <a:lumMod val="95000"/>
                  </a:schemeClr>
                </a:solidFill>
              </a:rPr>
              <a:t>TextBlob</a:t>
            </a:r>
            <a:r>
              <a:rPr lang="it-IT" b="1">
                <a:solidFill>
                  <a:schemeClr val="bg1">
                    <a:lumMod val="95000"/>
                  </a:schemeClr>
                </a:solidFill>
              </a:rPr>
              <a:t> </a:t>
            </a:r>
            <a:r>
              <a:rPr lang="it-IT" b="1" err="1">
                <a:solidFill>
                  <a:schemeClr val="bg1">
                    <a:lumMod val="95000"/>
                  </a:schemeClr>
                </a:solidFill>
              </a:rPr>
              <a:t>Polarity</a:t>
            </a:r>
            <a:r>
              <a:rPr lang="it-IT">
                <a:solidFill>
                  <a:schemeClr val="bg1">
                    <a:lumMod val="95000"/>
                  </a:schemeClr>
                </a:solidFill>
              </a:rPr>
              <a:t>: Analisi della polarità emotiva (-1 = negativo, +1 = positivo)</a:t>
            </a:r>
          </a:p>
          <a:p>
            <a:pPr marL="285750" indent="-285750">
              <a:buFont typeface="Arial" panose="020B0604020202020204" pitchFamily="34" charset="0"/>
              <a:buChar char="•"/>
            </a:pPr>
            <a:r>
              <a:rPr lang="it-IT" b="1">
                <a:solidFill>
                  <a:schemeClr val="bg1">
                    <a:lumMod val="95000"/>
                  </a:schemeClr>
                </a:solidFill>
              </a:rPr>
              <a:t>Vader: </a:t>
            </a:r>
            <a:r>
              <a:rPr lang="it-IT">
                <a:solidFill>
                  <a:schemeClr val="bg1">
                    <a:lumMod val="95000"/>
                  </a:schemeClr>
                </a:solidFill>
              </a:rPr>
              <a:t>per analisi del sentiment</a:t>
            </a:r>
            <a:endParaRPr lang="it-IT" b="1">
              <a:solidFill>
                <a:schemeClr val="bg1">
                  <a:lumMod val="95000"/>
                </a:schemeClr>
              </a:solidFill>
            </a:endParaRPr>
          </a:p>
          <a:p>
            <a:pPr marL="285750" indent="-285750">
              <a:buFont typeface="Arial" panose="020B0604020202020204" pitchFamily="34" charset="0"/>
              <a:buChar char="•"/>
            </a:pPr>
            <a:r>
              <a:rPr lang="it-IT" b="1">
                <a:solidFill>
                  <a:schemeClr val="bg1">
                    <a:lumMod val="95000"/>
                  </a:schemeClr>
                </a:solidFill>
              </a:rPr>
              <a:t>Classificazione Triadica</a:t>
            </a:r>
            <a:r>
              <a:rPr lang="it-IT">
                <a:solidFill>
                  <a:schemeClr val="bg1">
                    <a:lumMod val="95000"/>
                  </a:schemeClr>
                </a:solidFill>
              </a:rPr>
              <a:t>: Divisione in Positivo, Neutro, Negativo</a:t>
            </a:r>
          </a:p>
          <a:p>
            <a:pPr marL="285750" indent="-285750">
              <a:buFont typeface="Arial" panose="020B0604020202020204" pitchFamily="34" charset="0"/>
              <a:buChar char="•"/>
            </a:pPr>
            <a:r>
              <a:rPr lang="it-IT" b="1">
                <a:solidFill>
                  <a:schemeClr val="bg1">
                    <a:lumMod val="95000"/>
                  </a:schemeClr>
                </a:solidFill>
              </a:rPr>
              <a:t>Analisi Temporale</a:t>
            </a:r>
            <a:r>
              <a:rPr lang="it-IT">
                <a:solidFill>
                  <a:schemeClr val="bg1">
                    <a:lumMod val="95000"/>
                  </a:schemeClr>
                </a:solidFill>
              </a:rPr>
              <a:t>: Confronto PRE vs POST lancio (2 </a:t>
            </a:r>
            <a:r>
              <a:rPr lang="it-IT" err="1">
                <a:solidFill>
                  <a:schemeClr val="bg1">
                    <a:lumMod val="95000"/>
                  </a:schemeClr>
                </a:solidFill>
              </a:rPr>
              <a:t>Feb</a:t>
            </a:r>
            <a:r>
              <a:rPr lang="it-IT">
                <a:solidFill>
                  <a:schemeClr val="bg1">
                    <a:lumMod val="95000"/>
                  </a:schemeClr>
                </a:solidFill>
              </a:rPr>
              <a:t> 2024)</a:t>
            </a:r>
          </a:p>
          <a:p>
            <a:pPr marL="285750" indent="-285750">
              <a:buFont typeface="Arial" panose="020B0604020202020204" pitchFamily="34" charset="0"/>
              <a:buChar char="•"/>
            </a:pPr>
            <a:endParaRPr lang="it-IT">
              <a:solidFill>
                <a:schemeClr val="bg1">
                  <a:lumMod val="95000"/>
                </a:schemeClr>
              </a:solidFill>
            </a:endParaRPr>
          </a:p>
        </p:txBody>
      </p:sp>
      <p:sp>
        <p:nvSpPr>
          <p:cNvPr id="7" name="CasellaDiTesto 6">
            <a:extLst>
              <a:ext uri="{FF2B5EF4-FFF2-40B4-BE49-F238E27FC236}">
                <a16:creationId xmlns:a16="http://schemas.microsoft.com/office/drawing/2014/main" id="{C7AEB299-9C2C-AF86-55D1-7CD94BEEDA93}"/>
              </a:ext>
            </a:extLst>
          </p:cNvPr>
          <p:cNvSpPr txBox="1"/>
          <p:nvPr/>
        </p:nvSpPr>
        <p:spPr>
          <a:xfrm>
            <a:off x="4500367" y="2493255"/>
            <a:ext cx="3469831" cy="2400657"/>
          </a:xfrm>
          <a:prstGeom prst="rect">
            <a:avLst/>
          </a:prstGeom>
          <a:noFill/>
        </p:spPr>
        <p:txBody>
          <a:bodyPr wrap="square" rtlCol="0">
            <a:spAutoFit/>
          </a:bodyPr>
          <a:lstStyle/>
          <a:p>
            <a:r>
              <a:rPr lang="it-IT" sz="2400">
                <a:solidFill>
                  <a:schemeClr val="bg1">
                    <a:lumMod val="95000"/>
                  </a:schemeClr>
                </a:solidFill>
              </a:rPr>
              <a:t>Evoluzione temporale:</a:t>
            </a:r>
          </a:p>
          <a:p>
            <a:pPr marL="285750" indent="-285750">
              <a:buFont typeface="Arial" panose="020B0604020202020204" pitchFamily="34" charset="0"/>
              <a:buChar char="•"/>
            </a:pPr>
            <a:r>
              <a:rPr lang="it-IT" b="1">
                <a:solidFill>
                  <a:schemeClr val="bg1">
                    <a:lumMod val="95000"/>
                  </a:schemeClr>
                </a:solidFill>
              </a:rPr>
              <a:t>Timeline continua</a:t>
            </a:r>
            <a:r>
              <a:rPr lang="it-IT">
                <a:solidFill>
                  <a:schemeClr val="bg1">
                    <a:lumMod val="95000"/>
                  </a:schemeClr>
                </a:solidFill>
              </a:rPr>
              <a:t>: </a:t>
            </a:r>
            <a:r>
              <a:rPr lang="it-IT" err="1">
                <a:solidFill>
                  <a:schemeClr val="bg1">
                    <a:lumMod val="95000"/>
                  </a:schemeClr>
                </a:solidFill>
              </a:rPr>
              <a:t>Monitoragio</a:t>
            </a:r>
            <a:r>
              <a:rPr lang="it-IT">
                <a:solidFill>
                  <a:schemeClr val="bg1">
                    <a:lumMod val="95000"/>
                  </a:schemeClr>
                </a:solidFill>
              </a:rPr>
              <a:t> da Luglio 2023 a Luglio 2025</a:t>
            </a:r>
          </a:p>
          <a:p>
            <a:pPr marL="285750" indent="-285750">
              <a:buFont typeface="Arial" panose="020B0604020202020204" pitchFamily="34" charset="0"/>
              <a:buChar char="•"/>
            </a:pPr>
            <a:r>
              <a:rPr lang="it-IT" b="1">
                <a:solidFill>
                  <a:schemeClr val="bg1">
                    <a:lumMod val="95000"/>
                  </a:schemeClr>
                </a:solidFill>
              </a:rPr>
              <a:t>Trend Analysis</a:t>
            </a:r>
            <a:r>
              <a:rPr lang="it-IT">
                <a:solidFill>
                  <a:schemeClr val="bg1">
                    <a:lumMod val="95000"/>
                  </a:schemeClr>
                </a:solidFill>
              </a:rPr>
              <a:t>: Identificazione pattern e variazioni stagionali</a:t>
            </a:r>
          </a:p>
          <a:p>
            <a:pPr marL="285750" indent="-285750">
              <a:buFont typeface="Arial" panose="020B0604020202020204" pitchFamily="34" charset="0"/>
              <a:buChar char="•"/>
            </a:pPr>
            <a:r>
              <a:rPr lang="it-IT" b="1">
                <a:solidFill>
                  <a:schemeClr val="bg1">
                    <a:lumMod val="95000"/>
                  </a:schemeClr>
                </a:solidFill>
              </a:rPr>
              <a:t>Event Impact</a:t>
            </a:r>
            <a:r>
              <a:rPr lang="it-IT">
                <a:solidFill>
                  <a:schemeClr val="bg1">
                    <a:lumMod val="95000"/>
                  </a:schemeClr>
                </a:solidFill>
              </a:rPr>
              <a:t>: Misurazione effetto del lancio del Vision Pro</a:t>
            </a:r>
          </a:p>
        </p:txBody>
      </p:sp>
      <p:pic>
        <p:nvPicPr>
          <p:cNvPr id="12" name="Immagine 11" descr="Immagine che contiene cerchio, Policromia, schermata, luce&#10;&#10;Il contenuto generato dall'IA potrebbe non essere corretto.">
            <a:extLst>
              <a:ext uri="{FF2B5EF4-FFF2-40B4-BE49-F238E27FC236}">
                <a16:creationId xmlns:a16="http://schemas.microsoft.com/office/drawing/2014/main" id="{66D920D4-6658-C498-406C-C45A32198F80}"/>
              </a:ext>
            </a:extLst>
          </p:cNvPr>
          <p:cNvPicPr>
            <a:picLocks noChangeAspect="1"/>
          </p:cNvPicPr>
          <p:nvPr/>
        </p:nvPicPr>
        <p:blipFill>
          <a:blip r:embed="rId4"/>
          <a:stretch>
            <a:fillRect/>
          </a:stretch>
        </p:blipFill>
        <p:spPr>
          <a:xfrm>
            <a:off x="7904889" y="2119170"/>
            <a:ext cx="3854548" cy="3854548"/>
          </a:xfrm>
          <a:prstGeom prst="rect">
            <a:avLst/>
          </a:prstGeom>
          <a:effectLst>
            <a:softEdge rad="631035"/>
          </a:effectLst>
        </p:spPr>
      </p:pic>
    </p:spTree>
    <p:extLst>
      <p:ext uri="{BB962C8B-B14F-4D97-AF65-F5344CB8AC3E}">
        <p14:creationId xmlns:p14="http://schemas.microsoft.com/office/powerpoint/2010/main" val="39446246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8FAAB74-F5B5-00EB-EDAF-1D326A5B9CCC}"/>
            </a:ext>
          </a:extLst>
        </p:cNvPr>
        <p:cNvGrpSpPr/>
        <p:nvPr/>
      </p:nvGrpSpPr>
      <p:grpSpPr>
        <a:xfrm>
          <a:off x="0" y="0"/>
          <a:ext cx="0" cy="0"/>
          <a:chOff x="0" y="0"/>
          <a:chExt cx="0" cy="0"/>
        </a:xfrm>
      </p:grpSpPr>
      <p:sp useBgFill="1">
        <p:nvSpPr>
          <p:cNvPr id="35" name="Rectangle 34">
            <a:extLst>
              <a:ext uri="{FF2B5EF4-FFF2-40B4-BE49-F238E27FC236}">
                <a16:creationId xmlns:a16="http://schemas.microsoft.com/office/drawing/2014/main" id="{1A674A14-FCFE-8A23-9CB6-56104B33A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561BB9BC-18C0-C7CB-906D-493B36662D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7388" y="181576"/>
            <a:ext cx="11823637" cy="6501088"/>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Segnaposto contenuto 27" descr="Immagine che contiene occhiali da sole, occhiali, Auricolari&#10;&#10;Il contenuto generato dall'IA potrebbe non essere corretto.">
            <a:extLst>
              <a:ext uri="{FF2B5EF4-FFF2-40B4-BE49-F238E27FC236}">
                <a16:creationId xmlns:a16="http://schemas.microsoft.com/office/drawing/2014/main" id="{309C7FAD-A0C0-D3CE-C18D-86EA99644146}"/>
              </a:ext>
            </a:extLst>
          </p:cNvPr>
          <p:cNvPicPr>
            <a:picLocks noChangeAspect="1"/>
          </p:cNvPicPr>
          <p:nvPr/>
        </p:nvPicPr>
        <p:blipFill>
          <a:blip r:embed="rId3">
            <a:alphaModFix amt="35000"/>
          </a:blip>
          <a:srcRect l="150" t="-978" r="150" b="-982"/>
          <a:stretch>
            <a:fillRect/>
          </a:stretch>
        </p:blipFill>
        <p:spPr>
          <a:xfrm>
            <a:off x="1797280" y="1277542"/>
            <a:ext cx="9168438" cy="5040146"/>
          </a:xfrm>
          <a:prstGeom prst="rect">
            <a:avLst/>
          </a:prstGeom>
        </p:spPr>
      </p:pic>
      <p:sp>
        <p:nvSpPr>
          <p:cNvPr id="9" name="Titolo 8">
            <a:extLst>
              <a:ext uri="{FF2B5EF4-FFF2-40B4-BE49-F238E27FC236}">
                <a16:creationId xmlns:a16="http://schemas.microsoft.com/office/drawing/2014/main" id="{596F7516-E611-E0AF-DA4A-39480789406F}"/>
              </a:ext>
            </a:extLst>
          </p:cNvPr>
          <p:cNvSpPr>
            <a:spLocks noGrp="1"/>
          </p:cNvSpPr>
          <p:nvPr>
            <p:ph type="title"/>
          </p:nvPr>
        </p:nvSpPr>
        <p:spPr>
          <a:xfrm>
            <a:off x="736599" y="761243"/>
            <a:ext cx="8680356" cy="681925"/>
          </a:xfrm>
        </p:spPr>
        <p:txBody>
          <a:bodyPr anchor="b">
            <a:noAutofit/>
          </a:bodyPr>
          <a:lstStyle/>
          <a:p>
            <a:r>
              <a:rPr lang="it-IT" sz="5400" b="1">
                <a:solidFill>
                  <a:srgbClr val="FFFFFF"/>
                </a:solidFill>
                <a:latin typeface=""/>
              </a:rPr>
              <a:t>NETOWRK ANALYSIS</a:t>
            </a:r>
          </a:p>
        </p:txBody>
      </p:sp>
      <p:sp>
        <p:nvSpPr>
          <p:cNvPr id="11" name="CasellaDiTesto 10">
            <a:extLst>
              <a:ext uri="{FF2B5EF4-FFF2-40B4-BE49-F238E27FC236}">
                <a16:creationId xmlns:a16="http://schemas.microsoft.com/office/drawing/2014/main" id="{B9B7E0CF-021C-58F5-7B4C-A04BB0A1E636}"/>
              </a:ext>
            </a:extLst>
          </p:cNvPr>
          <p:cNvSpPr txBox="1"/>
          <p:nvPr/>
        </p:nvSpPr>
        <p:spPr>
          <a:xfrm>
            <a:off x="2541275" y="2091561"/>
            <a:ext cx="8287966" cy="1200329"/>
          </a:xfrm>
          <a:prstGeom prst="rect">
            <a:avLst/>
          </a:prstGeom>
          <a:noFill/>
        </p:spPr>
        <p:txBody>
          <a:bodyPr wrap="square" rtlCol="0">
            <a:spAutoFit/>
          </a:bodyPr>
          <a:lstStyle/>
          <a:p>
            <a:pPr algn="just"/>
            <a:r>
              <a:rPr lang="it-IT" sz="2400">
                <a:solidFill>
                  <a:schemeClr val="bg1">
                    <a:lumMod val="95000"/>
                  </a:schemeClr>
                </a:solidFill>
              </a:rPr>
              <a:t>è una metodologia che studia le relazioni e le connessioni tra nodi attraverso i loro archi, rivelando pattern strutturali, comunità e dinamiche di interazione.</a:t>
            </a:r>
          </a:p>
        </p:txBody>
      </p:sp>
      <p:sp>
        <p:nvSpPr>
          <p:cNvPr id="12" name="CasellaDiTesto 11">
            <a:extLst>
              <a:ext uri="{FF2B5EF4-FFF2-40B4-BE49-F238E27FC236}">
                <a16:creationId xmlns:a16="http://schemas.microsoft.com/office/drawing/2014/main" id="{0E5CA109-D6F6-34F6-1B22-D4141DEC7DB0}"/>
              </a:ext>
            </a:extLst>
          </p:cNvPr>
          <p:cNvSpPr txBox="1"/>
          <p:nvPr/>
        </p:nvSpPr>
        <p:spPr>
          <a:xfrm rot="16200000">
            <a:off x="92361" y="2614781"/>
            <a:ext cx="1842447" cy="523220"/>
          </a:xfrm>
          <a:prstGeom prst="rect">
            <a:avLst/>
          </a:prstGeom>
          <a:noFill/>
        </p:spPr>
        <p:txBody>
          <a:bodyPr wrap="square" rtlCol="0">
            <a:spAutoFit/>
          </a:bodyPr>
          <a:lstStyle/>
          <a:p>
            <a:pPr algn="ctr"/>
            <a:r>
              <a:rPr lang="it-IT" sz="2800" b="1">
                <a:solidFill>
                  <a:schemeClr val="bg1">
                    <a:lumMod val="95000"/>
                  </a:schemeClr>
                </a:solidFill>
              </a:rPr>
              <a:t>WHAT IS</a:t>
            </a:r>
          </a:p>
        </p:txBody>
      </p:sp>
      <p:sp>
        <p:nvSpPr>
          <p:cNvPr id="13" name="CasellaDiTesto 12">
            <a:extLst>
              <a:ext uri="{FF2B5EF4-FFF2-40B4-BE49-F238E27FC236}">
                <a16:creationId xmlns:a16="http://schemas.microsoft.com/office/drawing/2014/main" id="{2BBE4AF2-8440-6ABF-E4A4-2E3B1FEE9D9E}"/>
              </a:ext>
            </a:extLst>
          </p:cNvPr>
          <p:cNvSpPr txBox="1"/>
          <p:nvPr/>
        </p:nvSpPr>
        <p:spPr>
          <a:xfrm rot="16200000">
            <a:off x="92361" y="4666275"/>
            <a:ext cx="1842447" cy="523220"/>
          </a:xfrm>
          <a:prstGeom prst="rect">
            <a:avLst/>
          </a:prstGeom>
          <a:noFill/>
        </p:spPr>
        <p:txBody>
          <a:bodyPr wrap="square" rtlCol="0">
            <a:spAutoFit/>
          </a:bodyPr>
          <a:lstStyle/>
          <a:p>
            <a:pPr algn="ctr"/>
            <a:r>
              <a:rPr lang="it-IT" sz="2800" b="1">
                <a:solidFill>
                  <a:schemeClr val="bg1">
                    <a:lumMod val="95000"/>
                  </a:schemeClr>
                </a:solidFill>
              </a:rPr>
              <a:t>WHY</a:t>
            </a:r>
          </a:p>
        </p:txBody>
      </p:sp>
      <p:sp>
        <p:nvSpPr>
          <p:cNvPr id="14" name="CasellaDiTesto 13">
            <a:extLst>
              <a:ext uri="{FF2B5EF4-FFF2-40B4-BE49-F238E27FC236}">
                <a16:creationId xmlns:a16="http://schemas.microsoft.com/office/drawing/2014/main" id="{CC596631-ED06-825C-A1D9-EAE31D5E0C1A}"/>
              </a:ext>
            </a:extLst>
          </p:cNvPr>
          <p:cNvSpPr txBox="1"/>
          <p:nvPr/>
        </p:nvSpPr>
        <p:spPr>
          <a:xfrm>
            <a:off x="2541274" y="4327720"/>
            <a:ext cx="8287965" cy="1200329"/>
          </a:xfrm>
          <a:prstGeom prst="rect">
            <a:avLst/>
          </a:prstGeom>
          <a:noFill/>
        </p:spPr>
        <p:txBody>
          <a:bodyPr wrap="square">
            <a:spAutoFit/>
          </a:bodyPr>
          <a:lstStyle/>
          <a:p>
            <a:pPr algn="just"/>
            <a:r>
              <a:rPr lang="it-IT" sz="2400" dirty="0">
                <a:solidFill>
                  <a:schemeClr val="bg1">
                    <a:lumMod val="95000"/>
                  </a:schemeClr>
                </a:solidFill>
              </a:rPr>
              <a:t>nel nostro caso utile a capire come si strutturano le conversazioni e le comunità di utenti nei commenti di YouTube su Apple Vision Pro e quali pattern emergono</a:t>
            </a:r>
          </a:p>
        </p:txBody>
      </p:sp>
    </p:spTree>
    <p:extLst>
      <p:ext uri="{BB962C8B-B14F-4D97-AF65-F5344CB8AC3E}">
        <p14:creationId xmlns:p14="http://schemas.microsoft.com/office/powerpoint/2010/main" val="21435358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3C6C936-E5C5-D176-1368-93E81D129260}"/>
            </a:ext>
          </a:extLst>
        </p:cNvPr>
        <p:cNvGrpSpPr/>
        <p:nvPr/>
      </p:nvGrpSpPr>
      <p:grpSpPr>
        <a:xfrm>
          <a:off x="0" y="0"/>
          <a:ext cx="0" cy="0"/>
          <a:chOff x="0" y="0"/>
          <a:chExt cx="0" cy="0"/>
        </a:xfrm>
      </p:grpSpPr>
      <p:sp useBgFill="1">
        <p:nvSpPr>
          <p:cNvPr id="35" name="Rectangle 34">
            <a:extLst>
              <a:ext uri="{FF2B5EF4-FFF2-40B4-BE49-F238E27FC236}">
                <a16:creationId xmlns:a16="http://schemas.microsoft.com/office/drawing/2014/main" id="{743B9DA1-DAFD-66DC-B1B4-14864BF2FB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6D877829-9695-C01D-AF21-DD90307D12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7388" y="181576"/>
            <a:ext cx="11823637" cy="6501088"/>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Segnaposto contenuto 27" descr="Immagine che contiene occhiali da sole, occhiali, Auricolari&#10;&#10;Il contenuto generato dall'IA potrebbe non essere corretto.">
            <a:extLst>
              <a:ext uri="{FF2B5EF4-FFF2-40B4-BE49-F238E27FC236}">
                <a16:creationId xmlns:a16="http://schemas.microsoft.com/office/drawing/2014/main" id="{BBB4B7EC-BE16-B267-2844-CE9AFEAEF41E}"/>
              </a:ext>
            </a:extLst>
          </p:cNvPr>
          <p:cNvPicPr>
            <a:picLocks noChangeAspect="1"/>
          </p:cNvPicPr>
          <p:nvPr/>
        </p:nvPicPr>
        <p:blipFill>
          <a:blip r:embed="rId3">
            <a:alphaModFix amt="35000"/>
          </a:blip>
          <a:srcRect l="150" t="-978" r="150" b="-982"/>
          <a:stretch>
            <a:fillRect/>
          </a:stretch>
        </p:blipFill>
        <p:spPr>
          <a:xfrm>
            <a:off x="1797280" y="1277542"/>
            <a:ext cx="9168438" cy="5040146"/>
          </a:xfrm>
          <a:prstGeom prst="rect">
            <a:avLst/>
          </a:prstGeom>
        </p:spPr>
      </p:pic>
      <p:sp>
        <p:nvSpPr>
          <p:cNvPr id="9" name="Titolo 8">
            <a:extLst>
              <a:ext uri="{FF2B5EF4-FFF2-40B4-BE49-F238E27FC236}">
                <a16:creationId xmlns:a16="http://schemas.microsoft.com/office/drawing/2014/main" id="{D6F1150F-C8BC-0468-F385-BB26F02CBAFF}"/>
              </a:ext>
            </a:extLst>
          </p:cNvPr>
          <p:cNvSpPr>
            <a:spLocks noGrp="1"/>
          </p:cNvSpPr>
          <p:nvPr>
            <p:ph type="title"/>
          </p:nvPr>
        </p:nvSpPr>
        <p:spPr>
          <a:xfrm>
            <a:off x="736599" y="761243"/>
            <a:ext cx="10416508" cy="681925"/>
          </a:xfrm>
        </p:spPr>
        <p:txBody>
          <a:bodyPr anchor="b">
            <a:noAutofit/>
          </a:bodyPr>
          <a:lstStyle/>
          <a:p>
            <a:r>
              <a:rPr lang="it-IT" sz="5400" b="1">
                <a:solidFill>
                  <a:srgbClr val="FFFFFF"/>
                </a:solidFill>
                <a:latin typeface=""/>
              </a:rPr>
              <a:t>NETWORK ANALYSIS</a:t>
            </a:r>
          </a:p>
        </p:txBody>
      </p:sp>
      <p:sp>
        <p:nvSpPr>
          <p:cNvPr id="29" name="CasellaDiTesto 28">
            <a:extLst>
              <a:ext uri="{FF2B5EF4-FFF2-40B4-BE49-F238E27FC236}">
                <a16:creationId xmlns:a16="http://schemas.microsoft.com/office/drawing/2014/main" id="{8D4EBBF8-8216-C807-CED7-AA383B4963F3}"/>
              </a:ext>
            </a:extLst>
          </p:cNvPr>
          <p:cNvSpPr txBox="1"/>
          <p:nvPr/>
        </p:nvSpPr>
        <p:spPr>
          <a:xfrm>
            <a:off x="755546" y="1313535"/>
            <a:ext cx="7875320" cy="461665"/>
          </a:xfrm>
          <a:prstGeom prst="rect">
            <a:avLst/>
          </a:prstGeom>
          <a:noFill/>
        </p:spPr>
        <p:txBody>
          <a:bodyPr wrap="square" rtlCol="0">
            <a:spAutoFit/>
          </a:bodyPr>
          <a:lstStyle/>
          <a:p>
            <a:r>
              <a:rPr lang="it-IT" sz="2400" u="sng">
                <a:solidFill>
                  <a:schemeClr val="bg1"/>
                </a:solidFill>
                <a:latin typeface=""/>
              </a:rPr>
              <a:t>Distribuzione dei gradi</a:t>
            </a:r>
            <a:endParaRPr lang="it-IT" sz="2000" u="sng">
              <a:solidFill>
                <a:schemeClr val="bg1"/>
              </a:solidFill>
              <a:latin typeface=""/>
            </a:endParaRPr>
          </a:p>
        </p:txBody>
      </p:sp>
      <p:pic>
        <p:nvPicPr>
          <p:cNvPr id="5" name="Immagine 4" descr="Immagine che contiene testo, linea, schermata, Diagramma&#10;&#10;Il contenuto generato dall'IA potrebbe non essere corretto.">
            <a:extLst>
              <a:ext uri="{FF2B5EF4-FFF2-40B4-BE49-F238E27FC236}">
                <a16:creationId xmlns:a16="http://schemas.microsoft.com/office/drawing/2014/main" id="{EA3421BF-88DA-928A-6934-0C33ED5345EE}"/>
              </a:ext>
            </a:extLst>
          </p:cNvPr>
          <p:cNvPicPr>
            <a:picLocks noChangeAspect="1"/>
          </p:cNvPicPr>
          <p:nvPr/>
        </p:nvPicPr>
        <p:blipFill>
          <a:blip r:embed="rId4"/>
          <a:stretch>
            <a:fillRect/>
          </a:stretch>
        </p:blipFill>
        <p:spPr>
          <a:xfrm>
            <a:off x="1463771" y="2111685"/>
            <a:ext cx="3655933" cy="2845936"/>
          </a:xfrm>
          <a:prstGeom prst="rect">
            <a:avLst/>
          </a:prstGeom>
          <a:effectLst>
            <a:softEdge rad="0"/>
          </a:effectLst>
        </p:spPr>
      </p:pic>
      <p:pic>
        <p:nvPicPr>
          <p:cNvPr id="8" name="Immagine 7" descr="Immagine che contiene testo, linea, Diagramma, diagramma&#10;&#10;Il contenuto generato dall'IA potrebbe non essere corretto.">
            <a:extLst>
              <a:ext uri="{FF2B5EF4-FFF2-40B4-BE49-F238E27FC236}">
                <a16:creationId xmlns:a16="http://schemas.microsoft.com/office/drawing/2014/main" id="{8E37AADC-252E-4D5F-F143-B3E214ABA24C}"/>
              </a:ext>
            </a:extLst>
          </p:cNvPr>
          <p:cNvPicPr>
            <a:picLocks noChangeAspect="1"/>
          </p:cNvPicPr>
          <p:nvPr/>
        </p:nvPicPr>
        <p:blipFill>
          <a:blip r:embed="rId5"/>
          <a:stretch>
            <a:fillRect/>
          </a:stretch>
        </p:blipFill>
        <p:spPr>
          <a:xfrm>
            <a:off x="6673118" y="2094850"/>
            <a:ext cx="3721602" cy="2862771"/>
          </a:xfrm>
          <a:prstGeom prst="rect">
            <a:avLst/>
          </a:prstGeom>
          <a:effectLst>
            <a:softEdge rad="0"/>
          </a:effectLst>
        </p:spPr>
      </p:pic>
      <p:sp>
        <p:nvSpPr>
          <p:cNvPr id="10" name="CasellaDiTesto 9">
            <a:extLst>
              <a:ext uri="{FF2B5EF4-FFF2-40B4-BE49-F238E27FC236}">
                <a16:creationId xmlns:a16="http://schemas.microsoft.com/office/drawing/2014/main" id="{CAE52863-1906-9BEF-EB39-02A07FD29B67}"/>
              </a:ext>
            </a:extLst>
          </p:cNvPr>
          <p:cNvSpPr txBox="1"/>
          <p:nvPr/>
        </p:nvSpPr>
        <p:spPr>
          <a:xfrm>
            <a:off x="1463771" y="5113004"/>
            <a:ext cx="8930949" cy="1569660"/>
          </a:xfrm>
          <a:prstGeom prst="rect">
            <a:avLst/>
          </a:prstGeom>
          <a:noFill/>
        </p:spPr>
        <p:txBody>
          <a:bodyPr wrap="square" rtlCol="0">
            <a:spAutoFit/>
          </a:bodyPr>
          <a:lstStyle/>
          <a:p>
            <a:pPr algn="just"/>
            <a:r>
              <a:rPr lang="it-IT" sz="1600">
                <a:solidFill>
                  <a:schemeClr val="bg1">
                    <a:lumMod val="95000"/>
                  </a:schemeClr>
                </a:solidFill>
              </a:rPr>
              <a:t>La distribuzione dei gradi della rete di commenti è di tipo </a:t>
            </a:r>
            <a:r>
              <a:rPr lang="it-IT" sz="1600" b="1">
                <a:solidFill>
                  <a:schemeClr val="bg1">
                    <a:lumMod val="95000"/>
                  </a:schemeClr>
                </a:solidFill>
              </a:rPr>
              <a:t>'scale-free'</a:t>
            </a:r>
            <a:r>
              <a:rPr lang="it-IT" sz="1600">
                <a:solidFill>
                  <a:schemeClr val="bg1">
                    <a:lumMod val="95000"/>
                  </a:schemeClr>
                </a:solidFill>
              </a:rPr>
              <a:t>, come mostrato dal grafico </a:t>
            </a:r>
            <a:r>
              <a:rPr lang="it-IT" sz="1600" b="1">
                <a:solidFill>
                  <a:schemeClr val="bg1">
                    <a:lumMod val="95000"/>
                  </a:schemeClr>
                </a:solidFill>
              </a:rPr>
              <a:t>Log-Log</a:t>
            </a:r>
            <a:r>
              <a:rPr lang="it-IT" sz="1600">
                <a:solidFill>
                  <a:schemeClr val="bg1">
                    <a:lumMod val="95000"/>
                  </a:schemeClr>
                </a:solidFill>
              </a:rPr>
              <a:t>. La maggior parte degli utenti ha poche connessioni (risposte), ma una piccola percentuale agisce come </a:t>
            </a:r>
            <a:r>
              <a:rPr lang="it-IT" sz="1600" b="1">
                <a:solidFill>
                  <a:schemeClr val="bg1">
                    <a:lumMod val="95000"/>
                  </a:schemeClr>
                </a:solidFill>
              </a:rPr>
              <a:t>hub</a:t>
            </a:r>
            <a:r>
              <a:rPr lang="it-IT" sz="1600">
                <a:solidFill>
                  <a:schemeClr val="bg1">
                    <a:lumMod val="95000"/>
                  </a:schemeClr>
                </a:solidFill>
              </a:rPr>
              <a:t>, attirando un numero sproporzionato di interazioni.</a:t>
            </a:r>
          </a:p>
          <a:p>
            <a:pPr algn="just"/>
            <a:r>
              <a:rPr lang="it-IT" sz="1600">
                <a:solidFill>
                  <a:schemeClr val="bg1">
                    <a:lumMod val="95000"/>
                  </a:schemeClr>
                </a:solidFill>
              </a:rPr>
              <a:t>Il grafico ECDF mostra che la maggior parte degli utenti ha un </a:t>
            </a:r>
            <a:r>
              <a:rPr lang="it-IT" sz="1600" b="1">
                <a:solidFill>
                  <a:schemeClr val="bg1">
                    <a:lumMod val="95000"/>
                  </a:schemeClr>
                </a:solidFill>
              </a:rPr>
              <a:t>basso numero di connessioni. </a:t>
            </a:r>
            <a:r>
              <a:rPr lang="it-IT" sz="1600">
                <a:solidFill>
                  <a:schemeClr val="bg1">
                    <a:lumMod val="95000"/>
                  </a:schemeClr>
                </a:solidFill>
              </a:rPr>
              <a:t>Mostra che la rete è formata da un alto numero di nodi con poche connessioni e da una piccola percentuale di nodi hub che non appaiono sulla curva perché la loro probabilità di verificarsi è quasi nulla.</a:t>
            </a:r>
          </a:p>
        </p:txBody>
      </p:sp>
    </p:spTree>
    <p:extLst>
      <p:ext uri="{BB962C8B-B14F-4D97-AF65-F5344CB8AC3E}">
        <p14:creationId xmlns:p14="http://schemas.microsoft.com/office/powerpoint/2010/main" val="29609999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2771FAF-9E1A-0A18-1848-396F01B6C591}"/>
            </a:ext>
          </a:extLst>
        </p:cNvPr>
        <p:cNvGrpSpPr/>
        <p:nvPr/>
      </p:nvGrpSpPr>
      <p:grpSpPr>
        <a:xfrm>
          <a:off x="0" y="0"/>
          <a:ext cx="0" cy="0"/>
          <a:chOff x="0" y="0"/>
          <a:chExt cx="0" cy="0"/>
        </a:xfrm>
      </p:grpSpPr>
      <p:sp useBgFill="1">
        <p:nvSpPr>
          <p:cNvPr id="35" name="Rectangle 34">
            <a:extLst>
              <a:ext uri="{FF2B5EF4-FFF2-40B4-BE49-F238E27FC236}">
                <a16:creationId xmlns:a16="http://schemas.microsoft.com/office/drawing/2014/main" id="{E3404E84-7B0B-B5E0-1F1A-576E49447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3E399F8A-F606-9603-3B94-A97C41FE4D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7388" y="181576"/>
            <a:ext cx="11823637" cy="6501088"/>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Segnaposto contenuto 27" descr="Immagine che contiene occhiali da sole, occhiali, Auricolari&#10;&#10;Il contenuto generato dall'IA potrebbe non essere corretto.">
            <a:extLst>
              <a:ext uri="{FF2B5EF4-FFF2-40B4-BE49-F238E27FC236}">
                <a16:creationId xmlns:a16="http://schemas.microsoft.com/office/drawing/2014/main" id="{65F77D39-3318-AA59-CCCC-83C0ED267A54}"/>
              </a:ext>
            </a:extLst>
          </p:cNvPr>
          <p:cNvPicPr>
            <a:picLocks noChangeAspect="1"/>
          </p:cNvPicPr>
          <p:nvPr/>
        </p:nvPicPr>
        <p:blipFill>
          <a:blip r:embed="rId3">
            <a:alphaModFix amt="35000"/>
          </a:blip>
          <a:srcRect l="150" t="-978" r="150" b="-982"/>
          <a:stretch>
            <a:fillRect/>
          </a:stretch>
        </p:blipFill>
        <p:spPr>
          <a:xfrm>
            <a:off x="1797280" y="1277542"/>
            <a:ext cx="9168438" cy="5040146"/>
          </a:xfrm>
          <a:prstGeom prst="rect">
            <a:avLst/>
          </a:prstGeom>
        </p:spPr>
      </p:pic>
      <p:sp>
        <p:nvSpPr>
          <p:cNvPr id="9" name="Titolo 8">
            <a:extLst>
              <a:ext uri="{FF2B5EF4-FFF2-40B4-BE49-F238E27FC236}">
                <a16:creationId xmlns:a16="http://schemas.microsoft.com/office/drawing/2014/main" id="{E832792E-6EA3-A496-1958-856E02CDA504}"/>
              </a:ext>
            </a:extLst>
          </p:cNvPr>
          <p:cNvSpPr>
            <a:spLocks noGrp="1"/>
          </p:cNvSpPr>
          <p:nvPr>
            <p:ph type="title"/>
          </p:nvPr>
        </p:nvSpPr>
        <p:spPr>
          <a:xfrm>
            <a:off x="736598" y="761243"/>
            <a:ext cx="8625765" cy="681925"/>
          </a:xfrm>
        </p:spPr>
        <p:txBody>
          <a:bodyPr anchor="b">
            <a:noAutofit/>
          </a:bodyPr>
          <a:lstStyle/>
          <a:p>
            <a:r>
              <a:rPr lang="it-IT" sz="5400" b="1">
                <a:solidFill>
                  <a:srgbClr val="FFFFFF"/>
                </a:solidFill>
                <a:latin typeface=""/>
              </a:rPr>
              <a:t>NETWORK ANALYSIS</a:t>
            </a:r>
          </a:p>
        </p:txBody>
      </p:sp>
      <p:sp>
        <p:nvSpPr>
          <p:cNvPr id="29" name="CasellaDiTesto 28">
            <a:extLst>
              <a:ext uri="{FF2B5EF4-FFF2-40B4-BE49-F238E27FC236}">
                <a16:creationId xmlns:a16="http://schemas.microsoft.com/office/drawing/2014/main" id="{64E24788-9CE1-9444-3E80-D73B897E6AF6}"/>
              </a:ext>
            </a:extLst>
          </p:cNvPr>
          <p:cNvSpPr txBox="1"/>
          <p:nvPr/>
        </p:nvSpPr>
        <p:spPr>
          <a:xfrm>
            <a:off x="755546" y="1313535"/>
            <a:ext cx="7875320" cy="461665"/>
          </a:xfrm>
          <a:prstGeom prst="rect">
            <a:avLst/>
          </a:prstGeom>
          <a:noFill/>
        </p:spPr>
        <p:txBody>
          <a:bodyPr wrap="square" rtlCol="0">
            <a:spAutoFit/>
          </a:bodyPr>
          <a:lstStyle/>
          <a:p>
            <a:r>
              <a:rPr lang="it-IT" sz="2400" u="sng">
                <a:solidFill>
                  <a:schemeClr val="bg1"/>
                </a:solidFill>
                <a:latin typeface=""/>
              </a:rPr>
              <a:t>Analisi community</a:t>
            </a:r>
            <a:endParaRPr lang="it-IT" sz="2000" u="sng">
              <a:solidFill>
                <a:schemeClr val="bg1"/>
              </a:solidFill>
              <a:latin typeface=""/>
            </a:endParaRPr>
          </a:p>
        </p:txBody>
      </p:sp>
      <p:pic>
        <p:nvPicPr>
          <p:cNvPr id="2" name="Immagine 1">
            <a:extLst>
              <a:ext uri="{FF2B5EF4-FFF2-40B4-BE49-F238E27FC236}">
                <a16:creationId xmlns:a16="http://schemas.microsoft.com/office/drawing/2014/main" id="{D0B2F409-679F-662D-F357-8A9B1547B7E8}"/>
              </a:ext>
            </a:extLst>
          </p:cNvPr>
          <p:cNvPicPr>
            <a:picLocks noChangeAspect="1"/>
          </p:cNvPicPr>
          <p:nvPr/>
        </p:nvPicPr>
        <p:blipFill>
          <a:blip r:embed="rId4"/>
          <a:srcRect l="375" t="89" r="66216" b="566"/>
          <a:stretch>
            <a:fillRect/>
          </a:stretch>
        </p:blipFill>
        <p:spPr>
          <a:xfrm>
            <a:off x="1799899" y="2057734"/>
            <a:ext cx="3193366" cy="3126498"/>
          </a:xfrm>
          <a:prstGeom prst="rect">
            <a:avLst/>
          </a:prstGeom>
        </p:spPr>
      </p:pic>
      <p:pic>
        <p:nvPicPr>
          <p:cNvPr id="6" name="Immagine 5">
            <a:extLst>
              <a:ext uri="{FF2B5EF4-FFF2-40B4-BE49-F238E27FC236}">
                <a16:creationId xmlns:a16="http://schemas.microsoft.com/office/drawing/2014/main" id="{069A1360-0B08-DB5D-B341-1BE276523576}"/>
              </a:ext>
            </a:extLst>
          </p:cNvPr>
          <p:cNvPicPr>
            <a:picLocks noChangeAspect="1"/>
          </p:cNvPicPr>
          <p:nvPr/>
        </p:nvPicPr>
        <p:blipFill>
          <a:blip r:embed="rId4"/>
          <a:srcRect l="34135" r="32866" b="1563"/>
          <a:stretch>
            <a:fillRect/>
          </a:stretch>
        </p:blipFill>
        <p:spPr>
          <a:xfrm>
            <a:off x="5956129" y="2097551"/>
            <a:ext cx="3220423" cy="3126498"/>
          </a:xfrm>
          <a:prstGeom prst="rect">
            <a:avLst/>
          </a:prstGeom>
        </p:spPr>
      </p:pic>
      <p:sp>
        <p:nvSpPr>
          <p:cNvPr id="7" name="CasellaDiTesto 6">
            <a:extLst>
              <a:ext uri="{FF2B5EF4-FFF2-40B4-BE49-F238E27FC236}">
                <a16:creationId xmlns:a16="http://schemas.microsoft.com/office/drawing/2014/main" id="{D6D29982-EF1E-4C81-17C4-68FF55BA7A2F}"/>
              </a:ext>
            </a:extLst>
          </p:cNvPr>
          <p:cNvSpPr txBox="1"/>
          <p:nvPr/>
        </p:nvSpPr>
        <p:spPr>
          <a:xfrm>
            <a:off x="620689" y="5352985"/>
            <a:ext cx="11268013" cy="1323439"/>
          </a:xfrm>
          <a:prstGeom prst="rect">
            <a:avLst/>
          </a:prstGeom>
          <a:noFill/>
        </p:spPr>
        <p:txBody>
          <a:bodyPr wrap="square" rtlCol="0">
            <a:spAutoFit/>
          </a:bodyPr>
          <a:lstStyle/>
          <a:p>
            <a:pPr algn="just"/>
            <a:r>
              <a:rPr lang="it-IT" sz="1600" dirty="0">
                <a:solidFill>
                  <a:schemeClr val="bg1">
                    <a:lumMod val="95000"/>
                  </a:schemeClr>
                </a:solidFill>
              </a:rPr>
              <a:t>Il grafico a sinistra mostra che la rete di discussione su Vision Pro è frammentata in molti piccoli gruppi, con la maggior parte delle comunità che hanno meno di 200 utenti. Tuttavia, esistono anche alcune comunità molto grandi, con più di 1200 utenti. Il grafico a destra, invece, indica un'alta </a:t>
            </a:r>
            <a:r>
              <a:rPr lang="it-IT" sz="1600" b="1" dirty="0">
                <a:solidFill>
                  <a:schemeClr val="bg1">
                    <a:lumMod val="95000"/>
                  </a:schemeClr>
                </a:solidFill>
              </a:rPr>
              <a:t>modularità</a:t>
            </a:r>
            <a:r>
              <a:rPr lang="it-IT" sz="1600" dirty="0">
                <a:solidFill>
                  <a:schemeClr val="bg1">
                    <a:lumMod val="95000"/>
                  </a:schemeClr>
                </a:solidFill>
              </a:rPr>
              <a:t> di </a:t>
            </a:r>
            <a:r>
              <a:rPr lang="it-IT" sz="1600" b="1" dirty="0">
                <a:solidFill>
                  <a:schemeClr val="bg1">
                    <a:lumMod val="95000"/>
                  </a:schemeClr>
                </a:solidFill>
              </a:rPr>
              <a:t>0.651</a:t>
            </a:r>
            <a:r>
              <a:rPr lang="it-IT" sz="1600" dirty="0">
                <a:solidFill>
                  <a:schemeClr val="bg1">
                    <a:lumMod val="95000"/>
                  </a:schemeClr>
                </a:solidFill>
              </a:rPr>
              <a:t>, un valore che suggerisce una forte divisione in comunità distinte. Le discussioni si svolgono principalmente all'interno di questi gruppi, con poche interazioni tra di essi. In sintesi, la rete di discussione non è casuale, ma altamente strutturata in comunità ben definite, con diversi gruppi di discussione*.</a:t>
            </a:r>
          </a:p>
        </p:txBody>
      </p:sp>
      <p:sp>
        <p:nvSpPr>
          <p:cNvPr id="11" name="CasellaDiTesto 10">
            <a:extLst>
              <a:ext uri="{FF2B5EF4-FFF2-40B4-BE49-F238E27FC236}">
                <a16:creationId xmlns:a16="http://schemas.microsoft.com/office/drawing/2014/main" id="{8288D11D-2964-CD9A-67E6-8C54AD30A636}"/>
              </a:ext>
            </a:extLst>
          </p:cNvPr>
          <p:cNvSpPr txBox="1"/>
          <p:nvPr/>
        </p:nvSpPr>
        <p:spPr>
          <a:xfrm>
            <a:off x="10139416" y="2637120"/>
            <a:ext cx="1960572" cy="1754326"/>
          </a:xfrm>
          <a:prstGeom prst="rect">
            <a:avLst/>
          </a:prstGeom>
          <a:noFill/>
        </p:spPr>
        <p:txBody>
          <a:bodyPr wrap="square" rtlCol="0">
            <a:spAutoFit/>
          </a:bodyPr>
          <a:lstStyle/>
          <a:p>
            <a:r>
              <a:rPr lang="it-IT" dirty="0">
                <a:solidFill>
                  <a:schemeClr val="bg1">
                    <a:lumMod val="95000"/>
                  </a:schemeClr>
                </a:solidFill>
              </a:rPr>
              <a:t>*: l’analisi ha riguardato gli utenti più attivi (con almeno 2 interazioni), in totale 13k</a:t>
            </a:r>
          </a:p>
        </p:txBody>
      </p:sp>
    </p:spTree>
    <p:extLst>
      <p:ext uri="{BB962C8B-B14F-4D97-AF65-F5344CB8AC3E}">
        <p14:creationId xmlns:p14="http://schemas.microsoft.com/office/powerpoint/2010/main" val="21116953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A2CC48E-8F79-23BA-DEF7-A61D91220605}"/>
            </a:ext>
          </a:extLst>
        </p:cNvPr>
        <p:cNvGrpSpPr/>
        <p:nvPr/>
      </p:nvGrpSpPr>
      <p:grpSpPr>
        <a:xfrm>
          <a:off x="0" y="0"/>
          <a:ext cx="0" cy="0"/>
          <a:chOff x="0" y="0"/>
          <a:chExt cx="0" cy="0"/>
        </a:xfrm>
      </p:grpSpPr>
      <p:sp useBgFill="1">
        <p:nvSpPr>
          <p:cNvPr id="35" name="Rectangle 34">
            <a:extLst>
              <a:ext uri="{FF2B5EF4-FFF2-40B4-BE49-F238E27FC236}">
                <a16:creationId xmlns:a16="http://schemas.microsoft.com/office/drawing/2014/main" id="{97A8BF90-DAFB-75DC-B927-E5BA13BFEA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999F2112-3562-E218-712C-94ADF84492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7388" y="181576"/>
            <a:ext cx="11823637" cy="6501088"/>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Segnaposto contenuto 27" descr="Immagine che contiene occhiali da sole, occhiali, Auricolari&#10;&#10;Il contenuto generato dall'IA potrebbe non essere corretto.">
            <a:extLst>
              <a:ext uri="{FF2B5EF4-FFF2-40B4-BE49-F238E27FC236}">
                <a16:creationId xmlns:a16="http://schemas.microsoft.com/office/drawing/2014/main" id="{A3018646-C5CC-73B9-0368-004DA9412C17}"/>
              </a:ext>
            </a:extLst>
          </p:cNvPr>
          <p:cNvPicPr>
            <a:picLocks noChangeAspect="1"/>
          </p:cNvPicPr>
          <p:nvPr/>
        </p:nvPicPr>
        <p:blipFill>
          <a:blip r:embed="rId3">
            <a:alphaModFix amt="35000"/>
          </a:blip>
          <a:srcRect l="150" t="-978" r="150" b="-982"/>
          <a:stretch>
            <a:fillRect/>
          </a:stretch>
        </p:blipFill>
        <p:spPr>
          <a:xfrm>
            <a:off x="1797280" y="1277542"/>
            <a:ext cx="9168438" cy="5040146"/>
          </a:xfrm>
          <a:prstGeom prst="rect">
            <a:avLst/>
          </a:prstGeom>
        </p:spPr>
      </p:pic>
      <p:sp>
        <p:nvSpPr>
          <p:cNvPr id="9" name="Titolo 8">
            <a:extLst>
              <a:ext uri="{FF2B5EF4-FFF2-40B4-BE49-F238E27FC236}">
                <a16:creationId xmlns:a16="http://schemas.microsoft.com/office/drawing/2014/main" id="{0593481E-886E-1C61-C10E-A223BDF283EE}"/>
              </a:ext>
            </a:extLst>
          </p:cNvPr>
          <p:cNvSpPr>
            <a:spLocks noGrp="1"/>
          </p:cNvSpPr>
          <p:nvPr>
            <p:ph type="title"/>
          </p:nvPr>
        </p:nvSpPr>
        <p:spPr>
          <a:xfrm>
            <a:off x="736598" y="761243"/>
            <a:ext cx="9321801" cy="681925"/>
          </a:xfrm>
        </p:spPr>
        <p:txBody>
          <a:bodyPr anchor="b">
            <a:noAutofit/>
          </a:bodyPr>
          <a:lstStyle/>
          <a:p>
            <a:r>
              <a:rPr lang="it-IT" sz="5400" b="1">
                <a:solidFill>
                  <a:srgbClr val="FFFFFF"/>
                </a:solidFill>
                <a:latin typeface=""/>
              </a:rPr>
              <a:t>NETOWORK ANALYSIS</a:t>
            </a:r>
          </a:p>
        </p:txBody>
      </p:sp>
      <p:sp>
        <p:nvSpPr>
          <p:cNvPr id="29" name="CasellaDiTesto 28">
            <a:extLst>
              <a:ext uri="{FF2B5EF4-FFF2-40B4-BE49-F238E27FC236}">
                <a16:creationId xmlns:a16="http://schemas.microsoft.com/office/drawing/2014/main" id="{A1B0C33E-0DBC-A69B-2380-9EADDCF0BD00}"/>
              </a:ext>
            </a:extLst>
          </p:cNvPr>
          <p:cNvSpPr txBox="1"/>
          <p:nvPr/>
        </p:nvSpPr>
        <p:spPr>
          <a:xfrm>
            <a:off x="755546" y="1313535"/>
            <a:ext cx="7875320" cy="461665"/>
          </a:xfrm>
          <a:prstGeom prst="rect">
            <a:avLst/>
          </a:prstGeom>
          <a:noFill/>
        </p:spPr>
        <p:txBody>
          <a:bodyPr wrap="square" rtlCol="0">
            <a:spAutoFit/>
          </a:bodyPr>
          <a:lstStyle/>
          <a:p>
            <a:r>
              <a:rPr lang="it-IT" sz="2400" u="sng">
                <a:solidFill>
                  <a:schemeClr val="bg1"/>
                </a:solidFill>
                <a:latin typeface=""/>
              </a:rPr>
              <a:t>Analisi </a:t>
            </a:r>
            <a:r>
              <a:rPr lang="it-IT" sz="2400" u="sng" err="1">
                <a:solidFill>
                  <a:schemeClr val="bg1"/>
                </a:solidFill>
                <a:latin typeface=""/>
              </a:rPr>
              <a:t>assortatività</a:t>
            </a:r>
            <a:endParaRPr lang="it-IT" sz="2000" u="sng">
              <a:solidFill>
                <a:schemeClr val="bg1"/>
              </a:solidFill>
              <a:latin typeface=""/>
            </a:endParaRPr>
          </a:p>
        </p:txBody>
      </p:sp>
      <p:pic>
        <p:nvPicPr>
          <p:cNvPr id="3" name="Immagine 2">
            <a:extLst>
              <a:ext uri="{FF2B5EF4-FFF2-40B4-BE49-F238E27FC236}">
                <a16:creationId xmlns:a16="http://schemas.microsoft.com/office/drawing/2014/main" id="{9CC75035-165D-F5C0-9FF6-328944FC2CF1}"/>
              </a:ext>
            </a:extLst>
          </p:cNvPr>
          <p:cNvPicPr>
            <a:picLocks noChangeAspect="1"/>
          </p:cNvPicPr>
          <p:nvPr/>
        </p:nvPicPr>
        <p:blipFill>
          <a:blip r:embed="rId4"/>
          <a:srcRect l="20" t="2836" r="52034" b="48727"/>
          <a:stretch>
            <a:fillRect/>
          </a:stretch>
        </p:blipFill>
        <p:spPr>
          <a:xfrm>
            <a:off x="1226282" y="2214358"/>
            <a:ext cx="3726543" cy="2793999"/>
          </a:xfrm>
          <a:prstGeom prst="rect">
            <a:avLst/>
          </a:prstGeom>
        </p:spPr>
      </p:pic>
      <p:sp>
        <p:nvSpPr>
          <p:cNvPr id="8" name="CasellaDiTesto 7">
            <a:extLst>
              <a:ext uri="{FF2B5EF4-FFF2-40B4-BE49-F238E27FC236}">
                <a16:creationId xmlns:a16="http://schemas.microsoft.com/office/drawing/2014/main" id="{53A39E90-B7A1-95BD-43DC-B7D823D27665}"/>
              </a:ext>
            </a:extLst>
          </p:cNvPr>
          <p:cNvSpPr txBox="1"/>
          <p:nvPr/>
        </p:nvSpPr>
        <p:spPr>
          <a:xfrm>
            <a:off x="1226282" y="5127489"/>
            <a:ext cx="9739436" cy="1569660"/>
          </a:xfrm>
          <a:prstGeom prst="rect">
            <a:avLst/>
          </a:prstGeom>
          <a:noFill/>
        </p:spPr>
        <p:txBody>
          <a:bodyPr wrap="square" rtlCol="0">
            <a:spAutoFit/>
          </a:bodyPr>
          <a:lstStyle/>
          <a:p>
            <a:pPr algn="just"/>
            <a:r>
              <a:rPr lang="it-IT" sz="1600">
                <a:solidFill>
                  <a:schemeClr val="bg1">
                    <a:lumMod val="95000"/>
                  </a:schemeClr>
                </a:solidFill>
              </a:rPr>
              <a:t>Il grafico a sinistra mostra un coefficiente quasi sempre negativo, che indica una rete disassortativa. Ciò significa che gli utenti con molte connessioni (gli hub) tendono a interagire con quelli che ne hanno poche, e viceversa. Il grafico a destra rivela una correlazione negativa tra </a:t>
            </a:r>
            <a:r>
              <a:rPr lang="it-IT" sz="1600" err="1">
                <a:solidFill>
                  <a:schemeClr val="bg1">
                    <a:lumMod val="95000"/>
                  </a:schemeClr>
                </a:solidFill>
              </a:rPr>
              <a:t>assortatività</a:t>
            </a:r>
            <a:r>
              <a:rPr lang="it-IT" sz="1600">
                <a:solidFill>
                  <a:schemeClr val="bg1">
                    <a:lumMod val="95000"/>
                  </a:schemeClr>
                </a:solidFill>
              </a:rPr>
              <a:t> e </a:t>
            </a:r>
            <a:r>
              <a:rPr lang="it-IT" sz="1600" err="1">
                <a:solidFill>
                  <a:schemeClr val="bg1">
                    <a:lumMod val="95000"/>
                  </a:schemeClr>
                </a:solidFill>
              </a:rPr>
              <a:t>densita</a:t>
            </a:r>
            <a:r>
              <a:rPr lang="it-IT" sz="1600">
                <a:solidFill>
                  <a:schemeClr val="bg1">
                    <a:lumMod val="95000"/>
                  </a:schemeClr>
                </a:solidFill>
              </a:rPr>
              <a:t>. Quando la rete diventa più densa (+ connessioni), l’</a:t>
            </a:r>
            <a:r>
              <a:rPr lang="it-IT" sz="1600" err="1">
                <a:solidFill>
                  <a:schemeClr val="bg1">
                    <a:lumMod val="95000"/>
                  </a:schemeClr>
                </a:solidFill>
              </a:rPr>
              <a:t>assortatività</a:t>
            </a:r>
            <a:r>
              <a:rPr lang="it-IT" sz="1600">
                <a:solidFill>
                  <a:schemeClr val="bg1">
                    <a:lumMod val="95000"/>
                  </a:schemeClr>
                </a:solidFill>
              </a:rPr>
              <a:t> tende a diventare più negativa, suggerendo che ci siano pochi nodi hub a dominare la discussione. Questo è un pattern tipico delle community online su argomenti di grande interesse come nel caso del Vision Pro.</a:t>
            </a:r>
          </a:p>
        </p:txBody>
      </p:sp>
      <p:pic>
        <p:nvPicPr>
          <p:cNvPr id="15" name="Immagine 14">
            <a:extLst>
              <a:ext uri="{FF2B5EF4-FFF2-40B4-BE49-F238E27FC236}">
                <a16:creationId xmlns:a16="http://schemas.microsoft.com/office/drawing/2014/main" id="{C5BD5E52-33FD-8E6D-74E2-FD3182946C6E}"/>
              </a:ext>
            </a:extLst>
          </p:cNvPr>
          <p:cNvPicPr>
            <a:picLocks noChangeAspect="1"/>
          </p:cNvPicPr>
          <p:nvPr/>
        </p:nvPicPr>
        <p:blipFill rotWithShape="1">
          <a:blip r:embed="rId4"/>
          <a:srcRect l="190" t="50154" r="53102" b="-80"/>
          <a:stretch>
            <a:fillRect/>
          </a:stretch>
        </p:blipFill>
        <p:spPr>
          <a:xfrm>
            <a:off x="7121790" y="2133217"/>
            <a:ext cx="3726543" cy="2956279"/>
          </a:xfrm>
          <a:prstGeom prst="rect">
            <a:avLst/>
          </a:prstGeom>
        </p:spPr>
      </p:pic>
    </p:spTree>
    <p:extLst>
      <p:ext uri="{BB962C8B-B14F-4D97-AF65-F5344CB8AC3E}">
        <p14:creationId xmlns:p14="http://schemas.microsoft.com/office/powerpoint/2010/main" val="201637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EB03562-60EA-8A67-EFB0-83C792C78722}"/>
            </a:ext>
          </a:extLst>
        </p:cNvPr>
        <p:cNvGrpSpPr/>
        <p:nvPr/>
      </p:nvGrpSpPr>
      <p:grpSpPr>
        <a:xfrm>
          <a:off x="0" y="0"/>
          <a:ext cx="0" cy="0"/>
          <a:chOff x="0" y="0"/>
          <a:chExt cx="0" cy="0"/>
        </a:xfrm>
      </p:grpSpPr>
      <p:sp useBgFill="1">
        <p:nvSpPr>
          <p:cNvPr id="35" name="Rectangle 34">
            <a:extLst>
              <a:ext uri="{FF2B5EF4-FFF2-40B4-BE49-F238E27FC236}">
                <a16:creationId xmlns:a16="http://schemas.microsoft.com/office/drawing/2014/main" id="{585A01D4-57A9-B44E-3EB0-4907102F15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CB7E0AC2-3B85-DF49-CBD1-D310895E25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7388" y="181576"/>
            <a:ext cx="11823637" cy="6501088"/>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Segnaposto contenuto 27" descr="Immagine che contiene occhiali da sole, occhiali, Auricolari&#10;&#10;Il contenuto generato dall'IA potrebbe non essere corretto.">
            <a:extLst>
              <a:ext uri="{FF2B5EF4-FFF2-40B4-BE49-F238E27FC236}">
                <a16:creationId xmlns:a16="http://schemas.microsoft.com/office/drawing/2014/main" id="{5A15A730-6E8F-CAD8-3220-79847EA95FC9}"/>
              </a:ext>
            </a:extLst>
          </p:cNvPr>
          <p:cNvPicPr>
            <a:picLocks noChangeAspect="1"/>
          </p:cNvPicPr>
          <p:nvPr/>
        </p:nvPicPr>
        <p:blipFill>
          <a:blip r:embed="rId3">
            <a:alphaModFix amt="35000"/>
          </a:blip>
          <a:srcRect l="150" t="-978" r="150" b="-982"/>
          <a:stretch>
            <a:fillRect/>
          </a:stretch>
        </p:blipFill>
        <p:spPr>
          <a:xfrm>
            <a:off x="1797280" y="1277542"/>
            <a:ext cx="9168438" cy="5040146"/>
          </a:xfrm>
          <a:prstGeom prst="rect">
            <a:avLst/>
          </a:prstGeom>
        </p:spPr>
      </p:pic>
      <p:sp>
        <p:nvSpPr>
          <p:cNvPr id="9" name="Titolo 8">
            <a:extLst>
              <a:ext uri="{FF2B5EF4-FFF2-40B4-BE49-F238E27FC236}">
                <a16:creationId xmlns:a16="http://schemas.microsoft.com/office/drawing/2014/main" id="{F2863B3D-617D-0E78-A0DD-6E7517A59F03}"/>
              </a:ext>
            </a:extLst>
          </p:cNvPr>
          <p:cNvSpPr>
            <a:spLocks noGrp="1"/>
          </p:cNvSpPr>
          <p:nvPr>
            <p:ph type="title"/>
          </p:nvPr>
        </p:nvSpPr>
        <p:spPr>
          <a:xfrm>
            <a:off x="736599" y="761243"/>
            <a:ext cx="8721300" cy="681925"/>
          </a:xfrm>
        </p:spPr>
        <p:txBody>
          <a:bodyPr anchor="b">
            <a:noAutofit/>
          </a:bodyPr>
          <a:lstStyle/>
          <a:p>
            <a:r>
              <a:rPr lang="it-IT" sz="5400" b="1">
                <a:solidFill>
                  <a:srgbClr val="FFFFFF"/>
                </a:solidFill>
                <a:latin typeface=""/>
              </a:rPr>
              <a:t>MACHINE LEARNING</a:t>
            </a:r>
          </a:p>
        </p:txBody>
      </p:sp>
      <p:sp>
        <p:nvSpPr>
          <p:cNvPr id="5" name="CasellaDiTesto 4">
            <a:extLst>
              <a:ext uri="{FF2B5EF4-FFF2-40B4-BE49-F238E27FC236}">
                <a16:creationId xmlns:a16="http://schemas.microsoft.com/office/drawing/2014/main" id="{281D81C0-B5BE-9D20-1728-AE44A4E6F037}"/>
              </a:ext>
            </a:extLst>
          </p:cNvPr>
          <p:cNvSpPr txBox="1"/>
          <p:nvPr/>
        </p:nvSpPr>
        <p:spPr>
          <a:xfrm>
            <a:off x="2541275" y="2091561"/>
            <a:ext cx="8287966" cy="1569660"/>
          </a:xfrm>
          <a:prstGeom prst="rect">
            <a:avLst/>
          </a:prstGeom>
          <a:noFill/>
        </p:spPr>
        <p:txBody>
          <a:bodyPr wrap="square" rtlCol="0">
            <a:spAutoFit/>
          </a:bodyPr>
          <a:lstStyle/>
          <a:p>
            <a:pPr algn="just"/>
            <a:r>
              <a:rPr lang="it-IT" sz="2400">
                <a:solidFill>
                  <a:schemeClr val="bg1">
                    <a:lumMod val="95000"/>
                  </a:schemeClr>
                </a:solidFill>
              </a:rPr>
              <a:t>è un sottoinsieme dell’intelligenza artificiale che permette ai computer di apprendere e migliorare dall’esperienza attraverso l’analisi di grandi quantità di dati, senza essere programmati esplicitamente per ogni singolo compito.</a:t>
            </a:r>
          </a:p>
        </p:txBody>
      </p:sp>
      <p:sp>
        <p:nvSpPr>
          <p:cNvPr id="6" name="CasellaDiTesto 5">
            <a:extLst>
              <a:ext uri="{FF2B5EF4-FFF2-40B4-BE49-F238E27FC236}">
                <a16:creationId xmlns:a16="http://schemas.microsoft.com/office/drawing/2014/main" id="{2D6A140D-AD84-0E5A-05B5-2543236F5DFD}"/>
              </a:ext>
            </a:extLst>
          </p:cNvPr>
          <p:cNvSpPr txBox="1"/>
          <p:nvPr/>
        </p:nvSpPr>
        <p:spPr>
          <a:xfrm rot="16200000">
            <a:off x="92361" y="2614781"/>
            <a:ext cx="1842447" cy="523220"/>
          </a:xfrm>
          <a:prstGeom prst="rect">
            <a:avLst/>
          </a:prstGeom>
          <a:noFill/>
        </p:spPr>
        <p:txBody>
          <a:bodyPr wrap="square" rtlCol="0">
            <a:spAutoFit/>
          </a:bodyPr>
          <a:lstStyle/>
          <a:p>
            <a:pPr algn="ctr"/>
            <a:r>
              <a:rPr lang="it-IT" sz="2800" b="1">
                <a:solidFill>
                  <a:schemeClr val="bg1">
                    <a:lumMod val="95000"/>
                  </a:schemeClr>
                </a:solidFill>
              </a:rPr>
              <a:t>WHAT IS</a:t>
            </a:r>
          </a:p>
        </p:txBody>
      </p:sp>
      <p:sp>
        <p:nvSpPr>
          <p:cNvPr id="10" name="CasellaDiTesto 9">
            <a:extLst>
              <a:ext uri="{FF2B5EF4-FFF2-40B4-BE49-F238E27FC236}">
                <a16:creationId xmlns:a16="http://schemas.microsoft.com/office/drawing/2014/main" id="{E2FA8306-9B4D-FE49-D9C0-B2DF8A378DEA}"/>
              </a:ext>
            </a:extLst>
          </p:cNvPr>
          <p:cNvSpPr txBox="1"/>
          <p:nvPr/>
        </p:nvSpPr>
        <p:spPr>
          <a:xfrm rot="16200000">
            <a:off x="92361" y="4666275"/>
            <a:ext cx="1842447" cy="523220"/>
          </a:xfrm>
          <a:prstGeom prst="rect">
            <a:avLst/>
          </a:prstGeom>
          <a:noFill/>
        </p:spPr>
        <p:txBody>
          <a:bodyPr wrap="square" rtlCol="0">
            <a:spAutoFit/>
          </a:bodyPr>
          <a:lstStyle/>
          <a:p>
            <a:pPr algn="ctr"/>
            <a:r>
              <a:rPr lang="it-IT" sz="2800" b="1">
                <a:solidFill>
                  <a:schemeClr val="bg1">
                    <a:lumMod val="95000"/>
                  </a:schemeClr>
                </a:solidFill>
              </a:rPr>
              <a:t>WHY</a:t>
            </a:r>
          </a:p>
        </p:txBody>
      </p:sp>
      <p:sp>
        <p:nvSpPr>
          <p:cNvPr id="12" name="CasellaDiTesto 11">
            <a:extLst>
              <a:ext uri="{FF2B5EF4-FFF2-40B4-BE49-F238E27FC236}">
                <a16:creationId xmlns:a16="http://schemas.microsoft.com/office/drawing/2014/main" id="{3B7C5550-7E60-0AB6-89AC-FCB368CB8FCC}"/>
              </a:ext>
            </a:extLst>
          </p:cNvPr>
          <p:cNvSpPr txBox="1"/>
          <p:nvPr/>
        </p:nvSpPr>
        <p:spPr>
          <a:xfrm>
            <a:off x="2541275" y="4327720"/>
            <a:ext cx="8287966" cy="830997"/>
          </a:xfrm>
          <a:prstGeom prst="rect">
            <a:avLst/>
          </a:prstGeom>
          <a:noFill/>
        </p:spPr>
        <p:txBody>
          <a:bodyPr wrap="square">
            <a:spAutoFit/>
          </a:bodyPr>
          <a:lstStyle/>
          <a:p>
            <a:pPr algn="just"/>
            <a:r>
              <a:rPr lang="it-IT" sz="2400" dirty="0">
                <a:solidFill>
                  <a:schemeClr val="bg1">
                    <a:lumMod val="95000"/>
                  </a:schemeClr>
                </a:solidFill>
              </a:rPr>
              <a:t>nel nostro caso è utile a prevedere se un commento è stato scritto </a:t>
            </a:r>
            <a:r>
              <a:rPr lang="it-IT" sz="2400" dirty="0" err="1">
                <a:solidFill>
                  <a:schemeClr val="bg1">
                    <a:lumMod val="95000"/>
                  </a:schemeClr>
                </a:solidFill>
              </a:rPr>
              <a:t>pre</a:t>
            </a:r>
            <a:r>
              <a:rPr lang="it-IT" sz="2400" dirty="0">
                <a:solidFill>
                  <a:schemeClr val="bg1">
                    <a:lumMod val="95000"/>
                  </a:schemeClr>
                </a:solidFill>
              </a:rPr>
              <a:t> o post il rilascio ufficiale di Vision Pro</a:t>
            </a:r>
          </a:p>
        </p:txBody>
      </p:sp>
    </p:spTree>
    <p:extLst>
      <p:ext uri="{BB962C8B-B14F-4D97-AF65-F5344CB8AC3E}">
        <p14:creationId xmlns:p14="http://schemas.microsoft.com/office/powerpoint/2010/main" val="11891817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24E4646-E973-75D3-07B7-67576467758C}"/>
            </a:ext>
          </a:extLst>
        </p:cNvPr>
        <p:cNvGrpSpPr/>
        <p:nvPr/>
      </p:nvGrpSpPr>
      <p:grpSpPr>
        <a:xfrm>
          <a:off x="0" y="0"/>
          <a:ext cx="0" cy="0"/>
          <a:chOff x="0" y="0"/>
          <a:chExt cx="0" cy="0"/>
        </a:xfrm>
      </p:grpSpPr>
      <p:sp useBgFill="1">
        <p:nvSpPr>
          <p:cNvPr id="35" name="Rectangle 34">
            <a:extLst>
              <a:ext uri="{FF2B5EF4-FFF2-40B4-BE49-F238E27FC236}">
                <a16:creationId xmlns:a16="http://schemas.microsoft.com/office/drawing/2014/main" id="{39DC751D-B717-13C2-72A8-FFCE2F92C7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85070048-45C0-6046-79FB-F501553EBC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7388" y="181576"/>
            <a:ext cx="11823637" cy="6501088"/>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olo 8">
            <a:extLst>
              <a:ext uri="{FF2B5EF4-FFF2-40B4-BE49-F238E27FC236}">
                <a16:creationId xmlns:a16="http://schemas.microsoft.com/office/drawing/2014/main" id="{2E71D452-6E04-35AF-E5C8-0CE38E883E59}"/>
              </a:ext>
            </a:extLst>
          </p:cNvPr>
          <p:cNvSpPr>
            <a:spLocks noGrp="1"/>
          </p:cNvSpPr>
          <p:nvPr>
            <p:ph type="title"/>
          </p:nvPr>
        </p:nvSpPr>
        <p:spPr>
          <a:xfrm>
            <a:off x="736598" y="761243"/>
            <a:ext cx="9886071" cy="681925"/>
          </a:xfrm>
        </p:spPr>
        <p:txBody>
          <a:bodyPr anchor="b">
            <a:noAutofit/>
          </a:bodyPr>
          <a:lstStyle/>
          <a:p>
            <a:r>
              <a:rPr lang="it-IT" sz="5400" b="1">
                <a:solidFill>
                  <a:srgbClr val="FFFFFF"/>
                </a:solidFill>
                <a:latin typeface=""/>
              </a:rPr>
              <a:t>MACHINE LEARNING</a:t>
            </a:r>
          </a:p>
        </p:txBody>
      </p:sp>
      <p:graphicFrame>
        <p:nvGraphicFramePr>
          <p:cNvPr id="6" name="Diagramma 5">
            <a:extLst>
              <a:ext uri="{FF2B5EF4-FFF2-40B4-BE49-F238E27FC236}">
                <a16:creationId xmlns:a16="http://schemas.microsoft.com/office/drawing/2014/main" id="{64A1F548-FB8E-14C8-9EC9-8E10F7BC5183}"/>
              </a:ext>
            </a:extLst>
          </p:cNvPr>
          <p:cNvGraphicFramePr/>
          <p:nvPr>
            <p:extLst>
              <p:ext uri="{D42A27DB-BD31-4B8C-83A1-F6EECF244321}">
                <p14:modId xmlns:p14="http://schemas.microsoft.com/office/powerpoint/2010/main" val="956950480"/>
              </p:ext>
            </p:extLst>
          </p:nvPr>
        </p:nvGraphicFramePr>
        <p:xfrm>
          <a:off x="560307" y="1928928"/>
          <a:ext cx="11068335" cy="447642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24" name="Picture 23" descr="Logistic regression - Wikipedia">
            <a:extLst>
              <a:ext uri="{FF2B5EF4-FFF2-40B4-BE49-F238E27FC236}">
                <a16:creationId xmlns:a16="http://schemas.microsoft.com/office/drawing/2014/main" id="{FA1EC40B-482E-5FFF-7C27-6A3FAB830616}"/>
              </a:ext>
            </a:extLst>
          </p:cNvPr>
          <p:cNvPicPr>
            <a:picLocks noChangeAspect="1"/>
          </p:cNvPicPr>
          <p:nvPr/>
        </p:nvPicPr>
        <p:blipFill>
          <a:blip r:embed="rId7"/>
          <a:stretch>
            <a:fillRect/>
          </a:stretch>
        </p:blipFill>
        <p:spPr>
          <a:xfrm>
            <a:off x="8950630" y="2318075"/>
            <a:ext cx="1672040" cy="1156886"/>
          </a:xfrm>
          <a:prstGeom prst="rect">
            <a:avLst/>
          </a:prstGeom>
        </p:spPr>
      </p:pic>
      <p:pic>
        <p:nvPicPr>
          <p:cNvPr id="25" name="Picture 24" descr="What are Neural Networks and What are Their Applications? - Qtravel.ai Blog">
            <a:extLst>
              <a:ext uri="{FF2B5EF4-FFF2-40B4-BE49-F238E27FC236}">
                <a16:creationId xmlns:a16="http://schemas.microsoft.com/office/drawing/2014/main" id="{C4146AC0-5631-5EB3-EA3F-798E09A652CB}"/>
              </a:ext>
            </a:extLst>
          </p:cNvPr>
          <p:cNvPicPr>
            <a:picLocks noChangeAspect="1"/>
          </p:cNvPicPr>
          <p:nvPr/>
        </p:nvPicPr>
        <p:blipFill>
          <a:blip r:embed="rId8"/>
          <a:srcRect t="1490" r="369" b="25093"/>
          <a:stretch>
            <a:fillRect/>
          </a:stretch>
        </p:blipFill>
        <p:spPr>
          <a:xfrm>
            <a:off x="5119227" y="2316848"/>
            <a:ext cx="2045359" cy="1110947"/>
          </a:xfrm>
          <a:prstGeom prst="rect">
            <a:avLst/>
          </a:prstGeom>
        </p:spPr>
      </p:pic>
      <p:pic>
        <p:nvPicPr>
          <p:cNvPr id="26" name="Picture 25" descr="What is Random Forest? | dida ML Basics">
            <a:extLst>
              <a:ext uri="{FF2B5EF4-FFF2-40B4-BE49-F238E27FC236}">
                <a16:creationId xmlns:a16="http://schemas.microsoft.com/office/drawing/2014/main" id="{C8EC788C-68D0-2C3B-BEBD-8B4170733C36}"/>
              </a:ext>
            </a:extLst>
          </p:cNvPr>
          <p:cNvPicPr>
            <a:picLocks noChangeAspect="1"/>
          </p:cNvPicPr>
          <p:nvPr/>
        </p:nvPicPr>
        <p:blipFill>
          <a:blip r:embed="rId9"/>
          <a:stretch>
            <a:fillRect/>
          </a:stretch>
        </p:blipFill>
        <p:spPr>
          <a:xfrm>
            <a:off x="1692408" y="2272859"/>
            <a:ext cx="1783930" cy="1228955"/>
          </a:xfrm>
          <a:prstGeom prst="rect">
            <a:avLst/>
          </a:prstGeom>
        </p:spPr>
      </p:pic>
      <p:sp>
        <p:nvSpPr>
          <p:cNvPr id="4" name="CasellaDiTesto 3">
            <a:extLst>
              <a:ext uri="{FF2B5EF4-FFF2-40B4-BE49-F238E27FC236}">
                <a16:creationId xmlns:a16="http://schemas.microsoft.com/office/drawing/2014/main" id="{DD80DE66-C4DE-A281-F9E5-881A7DD0C8D8}"/>
              </a:ext>
            </a:extLst>
          </p:cNvPr>
          <p:cNvSpPr txBox="1"/>
          <p:nvPr/>
        </p:nvSpPr>
        <p:spPr>
          <a:xfrm>
            <a:off x="755546" y="1313535"/>
            <a:ext cx="7875320" cy="461665"/>
          </a:xfrm>
          <a:prstGeom prst="rect">
            <a:avLst/>
          </a:prstGeom>
          <a:noFill/>
        </p:spPr>
        <p:txBody>
          <a:bodyPr wrap="square" rtlCol="0">
            <a:spAutoFit/>
          </a:bodyPr>
          <a:lstStyle/>
          <a:p>
            <a:r>
              <a:rPr lang="it-IT" sz="2400" u="sng">
                <a:solidFill>
                  <a:schemeClr val="bg1"/>
                </a:solidFill>
                <a:latin typeface=""/>
              </a:rPr>
              <a:t>Modelli utilizzati</a:t>
            </a:r>
            <a:endParaRPr lang="it-IT" sz="2000" u="sng">
              <a:solidFill>
                <a:schemeClr val="bg1"/>
              </a:solidFill>
              <a:latin typeface=""/>
            </a:endParaRPr>
          </a:p>
        </p:txBody>
      </p:sp>
    </p:spTree>
    <p:extLst>
      <p:ext uri="{BB962C8B-B14F-4D97-AF65-F5344CB8AC3E}">
        <p14:creationId xmlns:p14="http://schemas.microsoft.com/office/powerpoint/2010/main" val="40721291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46986DC-F228-1E4E-6247-BC3CC34415F1}"/>
            </a:ext>
          </a:extLst>
        </p:cNvPr>
        <p:cNvGrpSpPr/>
        <p:nvPr/>
      </p:nvGrpSpPr>
      <p:grpSpPr>
        <a:xfrm>
          <a:off x="0" y="0"/>
          <a:ext cx="0" cy="0"/>
          <a:chOff x="0" y="0"/>
          <a:chExt cx="0" cy="0"/>
        </a:xfrm>
      </p:grpSpPr>
      <p:sp useBgFill="1">
        <p:nvSpPr>
          <p:cNvPr id="35" name="Rectangle 34">
            <a:extLst>
              <a:ext uri="{FF2B5EF4-FFF2-40B4-BE49-F238E27FC236}">
                <a16:creationId xmlns:a16="http://schemas.microsoft.com/office/drawing/2014/main" id="{F673EB01-BF78-4AA6-51A4-DD946BC002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A613772B-E1DD-E4C0-E9BF-BDBDF9257F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7388" y="181576"/>
            <a:ext cx="11823637" cy="6501088"/>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Segnaposto contenuto 27" descr="Immagine che contiene occhiali da sole, occhiali, Auricolari&#10;&#10;Il contenuto generato dall'IA potrebbe non essere corretto.">
            <a:extLst>
              <a:ext uri="{FF2B5EF4-FFF2-40B4-BE49-F238E27FC236}">
                <a16:creationId xmlns:a16="http://schemas.microsoft.com/office/drawing/2014/main" id="{15504A0A-960E-8A32-7222-E5F0CC53082E}"/>
              </a:ext>
            </a:extLst>
          </p:cNvPr>
          <p:cNvPicPr>
            <a:picLocks noChangeAspect="1"/>
          </p:cNvPicPr>
          <p:nvPr/>
        </p:nvPicPr>
        <p:blipFill>
          <a:blip r:embed="rId3">
            <a:alphaModFix amt="35000"/>
          </a:blip>
          <a:srcRect l="150" t="-978" r="150" b="-982"/>
          <a:stretch>
            <a:fillRect/>
          </a:stretch>
        </p:blipFill>
        <p:spPr>
          <a:xfrm>
            <a:off x="1797280" y="1277542"/>
            <a:ext cx="9168438" cy="5040146"/>
          </a:xfrm>
          <a:prstGeom prst="rect">
            <a:avLst/>
          </a:prstGeom>
        </p:spPr>
      </p:pic>
      <p:sp>
        <p:nvSpPr>
          <p:cNvPr id="9" name="Titolo 8">
            <a:extLst>
              <a:ext uri="{FF2B5EF4-FFF2-40B4-BE49-F238E27FC236}">
                <a16:creationId xmlns:a16="http://schemas.microsoft.com/office/drawing/2014/main" id="{AFB11B49-0430-F512-FEB4-5F844097D9E3}"/>
              </a:ext>
            </a:extLst>
          </p:cNvPr>
          <p:cNvSpPr>
            <a:spLocks noGrp="1"/>
          </p:cNvSpPr>
          <p:nvPr>
            <p:ph type="title"/>
          </p:nvPr>
        </p:nvSpPr>
        <p:spPr>
          <a:xfrm>
            <a:off x="736598" y="761243"/>
            <a:ext cx="9785825" cy="681925"/>
          </a:xfrm>
        </p:spPr>
        <p:txBody>
          <a:bodyPr anchor="b">
            <a:noAutofit/>
          </a:bodyPr>
          <a:lstStyle/>
          <a:p>
            <a:r>
              <a:rPr lang="it-IT" sz="5400" b="1">
                <a:solidFill>
                  <a:srgbClr val="FFFFFF"/>
                </a:solidFill>
                <a:latin typeface=""/>
              </a:rPr>
              <a:t>MACHINE LEARNING</a:t>
            </a:r>
          </a:p>
        </p:txBody>
      </p:sp>
      <p:sp>
        <p:nvSpPr>
          <p:cNvPr id="29" name="CasellaDiTesto 28">
            <a:extLst>
              <a:ext uri="{FF2B5EF4-FFF2-40B4-BE49-F238E27FC236}">
                <a16:creationId xmlns:a16="http://schemas.microsoft.com/office/drawing/2014/main" id="{7B96DD44-83A6-57E5-252D-34418915195C}"/>
              </a:ext>
            </a:extLst>
          </p:cNvPr>
          <p:cNvSpPr txBox="1"/>
          <p:nvPr/>
        </p:nvSpPr>
        <p:spPr>
          <a:xfrm>
            <a:off x="755546" y="1313535"/>
            <a:ext cx="7875320" cy="461665"/>
          </a:xfrm>
          <a:prstGeom prst="rect">
            <a:avLst/>
          </a:prstGeom>
          <a:noFill/>
        </p:spPr>
        <p:txBody>
          <a:bodyPr wrap="square" rtlCol="0">
            <a:spAutoFit/>
          </a:bodyPr>
          <a:lstStyle/>
          <a:p>
            <a:r>
              <a:rPr lang="it-IT" sz="2400" u="sng" err="1">
                <a:solidFill>
                  <a:schemeClr val="bg1"/>
                </a:solidFill>
                <a:latin typeface=""/>
              </a:rPr>
              <a:t>Preprocessing</a:t>
            </a:r>
            <a:endParaRPr lang="it-IT" sz="2000" u="sng">
              <a:solidFill>
                <a:schemeClr val="bg1"/>
              </a:solidFill>
              <a:latin typeface=""/>
            </a:endParaRPr>
          </a:p>
        </p:txBody>
      </p:sp>
      <p:sp>
        <p:nvSpPr>
          <p:cNvPr id="5" name="CasellaDiTesto 4">
            <a:extLst>
              <a:ext uri="{FF2B5EF4-FFF2-40B4-BE49-F238E27FC236}">
                <a16:creationId xmlns:a16="http://schemas.microsoft.com/office/drawing/2014/main" id="{2D23DA52-F94C-2C81-E49F-6083AB020006}"/>
              </a:ext>
            </a:extLst>
          </p:cNvPr>
          <p:cNvSpPr txBox="1"/>
          <p:nvPr/>
        </p:nvSpPr>
        <p:spPr>
          <a:xfrm>
            <a:off x="2062563" y="1995460"/>
            <a:ext cx="8637871" cy="4524315"/>
          </a:xfrm>
          <a:prstGeom prst="rect">
            <a:avLst/>
          </a:prstGeom>
          <a:noFill/>
        </p:spPr>
        <p:txBody>
          <a:bodyPr wrap="square" rtlCol="0">
            <a:spAutoFit/>
          </a:bodyPr>
          <a:lstStyle/>
          <a:p>
            <a:pPr marL="285750" indent="-285750" algn="just">
              <a:buFont typeface="Arial" panose="020B0604020202020204" pitchFamily="34" charset="0"/>
              <a:buChar char="•"/>
            </a:pPr>
            <a:r>
              <a:rPr lang="it-IT" b="1" dirty="0">
                <a:solidFill>
                  <a:schemeClr val="bg1">
                    <a:lumMod val="95000"/>
                  </a:schemeClr>
                </a:solidFill>
              </a:rPr>
              <a:t>Dataset e </a:t>
            </a:r>
            <a:r>
              <a:rPr lang="it-IT" b="1" dirty="0" err="1">
                <a:solidFill>
                  <a:schemeClr val="bg1">
                    <a:lumMod val="95000"/>
                  </a:schemeClr>
                </a:solidFill>
              </a:rPr>
              <a:t>Labeling</a:t>
            </a:r>
            <a:r>
              <a:rPr lang="it-IT" b="1" dirty="0">
                <a:solidFill>
                  <a:schemeClr val="bg1">
                    <a:lumMod val="95000"/>
                  </a:schemeClr>
                </a:solidFill>
              </a:rPr>
              <a:t>:</a:t>
            </a:r>
          </a:p>
          <a:p>
            <a:pPr marL="742950" lvl="1" indent="-285750" algn="just">
              <a:buFont typeface="Arial" panose="020B0604020202020204" pitchFamily="34" charset="0"/>
              <a:buChar char="•"/>
            </a:pPr>
            <a:r>
              <a:rPr lang="it-IT" dirty="0">
                <a:solidFill>
                  <a:schemeClr val="bg1">
                    <a:lumMod val="95000"/>
                  </a:schemeClr>
                </a:solidFill>
              </a:rPr>
              <a:t>Divisione dei dati in </a:t>
            </a:r>
            <a:r>
              <a:rPr lang="it-IT" dirty="0" err="1">
                <a:solidFill>
                  <a:schemeClr val="bg1">
                    <a:lumMod val="95000"/>
                  </a:schemeClr>
                </a:solidFill>
              </a:rPr>
              <a:t>pre</a:t>
            </a:r>
            <a:r>
              <a:rPr lang="it-IT" dirty="0">
                <a:solidFill>
                  <a:schemeClr val="bg1">
                    <a:lumMod val="95000"/>
                  </a:schemeClr>
                </a:solidFill>
              </a:rPr>
              <a:t> e post lancio dell’Apple Vision Pro, ma senza usare mai la data del commento come feature, cosi che il modello possa predire solo in base al testo e non alla data del commento</a:t>
            </a:r>
          </a:p>
          <a:p>
            <a:pPr marL="742950" lvl="1" indent="-285750" algn="just">
              <a:buFont typeface="Arial" panose="020B0604020202020204" pitchFamily="34" charset="0"/>
              <a:buChar char="•"/>
            </a:pPr>
            <a:r>
              <a:rPr lang="it-IT" dirty="0">
                <a:solidFill>
                  <a:schemeClr val="bg1">
                    <a:lumMod val="95000"/>
                  </a:schemeClr>
                </a:solidFill>
              </a:rPr>
              <a:t>Target binario: 0 = </a:t>
            </a:r>
            <a:r>
              <a:rPr lang="it-IT" dirty="0" err="1">
                <a:solidFill>
                  <a:schemeClr val="bg1">
                    <a:lumMod val="95000"/>
                  </a:schemeClr>
                </a:solidFill>
              </a:rPr>
              <a:t>pre</a:t>
            </a:r>
            <a:r>
              <a:rPr lang="it-IT" dirty="0">
                <a:solidFill>
                  <a:schemeClr val="bg1">
                    <a:lumMod val="95000"/>
                  </a:schemeClr>
                </a:solidFill>
              </a:rPr>
              <a:t> lancio; 1 = post lancio</a:t>
            </a:r>
          </a:p>
          <a:p>
            <a:pPr marL="285750" indent="-285750" algn="just">
              <a:buFont typeface="Arial" panose="020B0604020202020204" pitchFamily="34" charset="0"/>
              <a:buChar char="•"/>
            </a:pPr>
            <a:r>
              <a:rPr lang="it-IT" b="1" dirty="0">
                <a:solidFill>
                  <a:schemeClr val="bg1">
                    <a:lumMod val="95000"/>
                  </a:schemeClr>
                </a:solidFill>
              </a:rPr>
              <a:t>Text </a:t>
            </a:r>
            <a:r>
              <a:rPr lang="it-IT" b="1" dirty="0" err="1">
                <a:solidFill>
                  <a:schemeClr val="bg1">
                    <a:lumMod val="95000"/>
                  </a:schemeClr>
                </a:solidFill>
              </a:rPr>
              <a:t>fetures</a:t>
            </a:r>
            <a:r>
              <a:rPr lang="it-IT" b="1" dirty="0">
                <a:solidFill>
                  <a:schemeClr val="bg1">
                    <a:lumMod val="95000"/>
                  </a:schemeClr>
                </a:solidFill>
              </a:rPr>
              <a:t>:</a:t>
            </a:r>
          </a:p>
          <a:p>
            <a:pPr marL="742950" lvl="1" indent="-285750" algn="just">
              <a:buFont typeface="Arial" panose="020B0604020202020204" pitchFamily="34" charset="0"/>
              <a:buChar char="•"/>
            </a:pPr>
            <a:r>
              <a:rPr lang="it-IT" dirty="0">
                <a:solidFill>
                  <a:schemeClr val="bg1">
                    <a:lumMod val="95000"/>
                  </a:schemeClr>
                </a:solidFill>
              </a:rPr>
              <a:t>TF-IDF: top 5000 features più discriminanti</a:t>
            </a:r>
          </a:p>
          <a:p>
            <a:pPr marL="742950" lvl="1" indent="-285750" algn="just">
              <a:buFont typeface="Arial" panose="020B0604020202020204" pitchFamily="34" charset="0"/>
              <a:buChar char="•"/>
            </a:pPr>
            <a:r>
              <a:rPr lang="it-IT" dirty="0">
                <a:solidFill>
                  <a:schemeClr val="bg1">
                    <a:lumMod val="95000"/>
                  </a:schemeClr>
                </a:solidFill>
              </a:rPr>
              <a:t>N-GRAMS: </a:t>
            </a:r>
            <a:r>
              <a:rPr lang="it-IT" dirty="0" err="1">
                <a:solidFill>
                  <a:schemeClr val="bg1">
                    <a:lumMod val="95000"/>
                  </a:schemeClr>
                </a:solidFill>
              </a:rPr>
              <a:t>Unigrams</a:t>
            </a:r>
            <a:r>
              <a:rPr lang="it-IT" dirty="0">
                <a:solidFill>
                  <a:schemeClr val="bg1">
                    <a:lumMod val="95000"/>
                  </a:schemeClr>
                </a:solidFill>
              </a:rPr>
              <a:t> e </a:t>
            </a:r>
            <a:r>
              <a:rPr lang="it-IT" dirty="0" err="1">
                <a:solidFill>
                  <a:schemeClr val="bg1">
                    <a:lumMod val="95000"/>
                  </a:schemeClr>
                </a:solidFill>
              </a:rPr>
              <a:t>Bigrams</a:t>
            </a:r>
            <a:r>
              <a:rPr lang="it-IT" dirty="0">
                <a:solidFill>
                  <a:schemeClr val="bg1">
                    <a:lumMod val="95000"/>
                  </a:schemeClr>
                </a:solidFill>
              </a:rPr>
              <a:t> per catturare contesto linguistico</a:t>
            </a:r>
          </a:p>
          <a:p>
            <a:pPr marL="742950" lvl="1" indent="-285750" algn="just">
              <a:buFont typeface="Arial" panose="020B0604020202020204" pitchFamily="34" charset="0"/>
              <a:buChar char="•"/>
            </a:pPr>
            <a:r>
              <a:rPr lang="it-IT" dirty="0" err="1">
                <a:solidFill>
                  <a:schemeClr val="bg1">
                    <a:lumMod val="95000"/>
                  </a:schemeClr>
                </a:solidFill>
              </a:rPr>
              <a:t>Preprocessing</a:t>
            </a:r>
            <a:r>
              <a:rPr lang="it-IT" dirty="0">
                <a:solidFill>
                  <a:schemeClr val="bg1">
                    <a:lumMod val="95000"/>
                  </a:schemeClr>
                </a:solidFill>
              </a:rPr>
              <a:t> avanzato: Rimozione </a:t>
            </a:r>
            <a:r>
              <a:rPr lang="it-IT" dirty="0" err="1">
                <a:solidFill>
                  <a:schemeClr val="bg1">
                    <a:lumMod val="95000"/>
                  </a:schemeClr>
                </a:solidFill>
              </a:rPr>
              <a:t>stopwords</a:t>
            </a:r>
            <a:r>
              <a:rPr lang="it-IT" dirty="0">
                <a:solidFill>
                  <a:schemeClr val="bg1">
                    <a:lumMod val="95000"/>
                  </a:schemeClr>
                </a:solidFill>
              </a:rPr>
              <a:t>, normalizzazione caratteri speciali</a:t>
            </a:r>
          </a:p>
          <a:p>
            <a:pPr marL="285750" indent="-285750" algn="just">
              <a:buFont typeface="Arial" panose="020B0604020202020204" pitchFamily="34" charset="0"/>
              <a:buChar char="•"/>
            </a:pPr>
            <a:r>
              <a:rPr lang="it-IT" b="1" dirty="0">
                <a:solidFill>
                  <a:schemeClr val="bg1">
                    <a:lumMod val="95000"/>
                  </a:schemeClr>
                </a:solidFill>
              </a:rPr>
              <a:t>Feature numeriche:</a:t>
            </a:r>
          </a:p>
          <a:p>
            <a:pPr marL="742950" lvl="1" indent="-285750" algn="just">
              <a:buFont typeface="Arial" panose="020B0604020202020204" pitchFamily="34" charset="0"/>
              <a:buChar char="•"/>
            </a:pPr>
            <a:r>
              <a:rPr lang="it-IT" dirty="0">
                <a:solidFill>
                  <a:schemeClr val="bg1">
                    <a:lumMod val="95000"/>
                  </a:schemeClr>
                </a:solidFill>
              </a:rPr>
              <a:t>Metriche strutturali: Lunghezza testo, numero parole, conteggio punteggiatura</a:t>
            </a:r>
          </a:p>
          <a:p>
            <a:pPr marL="742950" lvl="1" indent="-285750" algn="just">
              <a:buFont typeface="Arial" panose="020B0604020202020204" pitchFamily="34" charset="0"/>
              <a:buChar char="•"/>
            </a:pPr>
            <a:r>
              <a:rPr lang="it-IT" dirty="0">
                <a:solidFill>
                  <a:schemeClr val="bg1">
                    <a:lumMod val="95000"/>
                  </a:schemeClr>
                </a:solidFill>
              </a:rPr>
              <a:t>Features comportamentali: Numero like ricevuti, tipo commento (principale/risposta)</a:t>
            </a:r>
          </a:p>
          <a:p>
            <a:pPr marL="285750" indent="-285750" algn="just">
              <a:buFont typeface="Arial" panose="020B0604020202020204" pitchFamily="34" charset="0"/>
              <a:buChar char="•"/>
            </a:pPr>
            <a:r>
              <a:rPr lang="it-IT" b="1" dirty="0">
                <a:solidFill>
                  <a:schemeClr val="bg1">
                    <a:lumMod val="95000"/>
                  </a:schemeClr>
                </a:solidFill>
              </a:rPr>
              <a:t>Normalizzazione:	</a:t>
            </a:r>
          </a:p>
          <a:p>
            <a:pPr marL="742950" lvl="1" indent="-285750" algn="just">
              <a:buFont typeface="Arial" panose="020B0604020202020204" pitchFamily="34" charset="0"/>
              <a:buChar char="•"/>
            </a:pPr>
            <a:r>
              <a:rPr lang="it-IT" dirty="0">
                <a:solidFill>
                  <a:schemeClr val="bg1">
                    <a:lumMod val="95000"/>
                  </a:schemeClr>
                </a:solidFill>
              </a:rPr>
              <a:t>Standardizzazione: </a:t>
            </a:r>
            <a:r>
              <a:rPr lang="it-IT" dirty="0" err="1">
                <a:solidFill>
                  <a:schemeClr val="bg1">
                    <a:lumMod val="95000"/>
                  </a:schemeClr>
                </a:solidFill>
              </a:rPr>
              <a:t>Z</a:t>
            </a:r>
            <a:r>
              <a:rPr lang="it-IT" dirty="0">
                <a:solidFill>
                  <a:schemeClr val="bg1">
                    <a:lumMod val="95000"/>
                  </a:schemeClr>
                </a:solidFill>
              </a:rPr>
              <a:t>-score </a:t>
            </a:r>
            <a:r>
              <a:rPr lang="it-IT" dirty="0" err="1">
                <a:solidFill>
                  <a:schemeClr val="bg1">
                    <a:lumMod val="95000"/>
                  </a:schemeClr>
                </a:solidFill>
              </a:rPr>
              <a:t>normalization</a:t>
            </a:r>
            <a:r>
              <a:rPr lang="it-IT" dirty="0">
                <a:solidFill>
                  <a:schemeClr val="bg1">
                    <a:lumMod val="95000"/>
                  </a:schemeClr>
                </a:solidFill>
              </a:rPr>
              <a:t> per features numeriche</a:t>
            </a:r>
          </a:p>
          <a:p>
            <a:pPr marL="285750" indent="-285750" algn="just">
              <a:buFont typeface="Arial" panose="020B0604020202020204" pitchFamily="34" charset="0"/>
              <a:buChar char="•"/>
            </a:pPr>
            <a:endParaRPr lang="it-IT" dirty="0">
              <a:solidFill>
                <a:schemeClr val="bg1">
                  <a:lumMod val="95000"/>
                </a:schemeClr>
              </a:solidFill>
            </a:endParaRPr>
          </a:p>
        </p:txBody>
      </p:sp>
    </p:spTree>
    <p:extLst>
      <p:ext uri="{BB962C8B-B14F-4D97-AF65-F5344CB8AC3E}">
        <p14:creationId xmlns:p14="http://schemas.microsoft.com/office/powerpoint/2010/main" val="40830312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A138ACD-FADD-27E9-927B-26EDA28653D6}"/>
            </a:ext>
          </a:extLst>
        </p:cNvPr>
        <p:cNvGrpSpPr/>
        <p:nvPr/>
      </p:nvGrpSpPr>
      <p:grpSpPr>
        <a:xfrm>
          <a:off x="0" y="0"/>
          <a:ext cx="0" cy="0"/>
          <a:chOff x="0" y="0"/>
          <a:chExt cx="0" cy="0"/>
        </a:xfrm>
      </p:grpSpPr>
      <p:sp useBgFill="1">
        <p:nvSpPr>
          <p:cNvPr id="35" name="Rectangle 34">
            <a:extLst>
              <a:ext uri="{FF2B5EF4-FFF2-40B4-BE49-F238E27FC236}">
                <a16:creationId xmlns:a16="http://schemas.microsoft.com/office/drawing/2014/main" id="{0425AD66-E970-FC4D-5AEF-434175FB80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597C21F5-4D84-0B70-3400-387C079F00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7388" y="181576"/>
            <a:ext cx="11823637" cy="6501088"/>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Segnaposto contenuto 27" descr="Immagine che contiene occhiali da sole, occhiali, Auricolari&#10;&#10;Il contenuto generato dall'IA potrebbe non essere corretto.">
            <a:extLst>
              <a:ext uri="{FF2B5EF4-FFF2-40B4-BE49-F238E27FC236}">
                <a16:creationId xmlns:a16="http://schemas.microsoft.com/office/drawing/2014/main" id="{D315E284-F330-909E-2F9E-5C0DD3EA2E4A}"/>
              </a:ext>
            </a:extLst>
          </p:cNvPr>
          <p:cNvPicPr>
            <a:picLocks noChangeAspect="1"/>
          </p:cNvPicPr>
          <p:nvPr/>
        </p:nvPicPr>
        <p:blipFill>
          <a:blip r:embed="rId3">
            <a:alphaModFix amt="35000"/>
          </a:blip>
          <a:srcRect l="150" t="-978" r="150" b="-982"/>
          <a:stretch>
            <a:fillRect/>
          </a:stretch>
        </p:blipFill>
        <p:spPr>
          <a:xfrm>
            <a:off x="1797280" y="1277542"/>
            <a:ext cx="9168438" cy="5040146"/>
          </a:xfrm>
          <a:prstGeom prst="rect">
            <a:avLst/>
          </a:prstGeom>
        </p:spPr>
      </p:pic>
      <p:sp>
        <p:nvSpPr>
          <p:cNvPr id="9" name="Titolo 8">
            <a:extLst>
              <a:ext uri="{FF2B5EF4-FFF2-40B4-BE49-F238E27FC236}">
                <a16:creationId xmlns:a16="http://schemas.microsoft.com/office/drawing/2014/main" id="{8B5138B2-1E01-93D9-5D29-6807D3D83147}"/>
              </a:ext>
            </a:extLst>
          </p:cNvPr>
          <p:cNvSpPr>
            <a:spLocks noGrp="1"/>
          </p:cNvSpPr>
          <p:nvPr>
            <p:ph type="title"/>
          </p:nvPr>
        </p:nvSpPr>
        <p:spPr>
          <a:xfrm>
            <a:off x="736598" y="761243"/>
            <a:ext cx="10546733" cy="681925"/>
          </a:xfrm>
        </p:spPr>
        <p:txBody>
          <a:bodyPr anchor="b">
            <a:noAutofit/>
          </a:bodyPr>
          <a:lstStyle/>
          <a:p>
            <a:r>
              <a:rPr lang="it-IT" sz="5400" b="1">
                <a:solidFill>
                  <a:srgbClr val="FFFFFF"/>
                </a:solidFill>
                <a:latin typeface=""/>
              </a:rPr>
              <a:t>FUNZIONALITA’ PRINCIPALI</a:t>
            </a:r>
          </a:p>
        </p:txBody>
      </p:sp>
      <p:sp>
        <p:nvSpPr>
          <p:cNvPr id="2" name="CasellaDiTesto 1">
            <a:extLst>
              <a:ext uri="{FF2B5EF4-FFF2-40B4-BE49-F238E27FC236}">
                <a16:creationId xmlns:a16="http://schemas.microsoft.com/office/drawing/2014/main" id="{99CE589B-46DB-1ADE-8383-29327C410540}"/>
              </a:ext>
            </a:extLst>
          </p:cNvPr>
          <p:cNvSpPr txBox="1"/>
          <p:nvPr/>
        </p:nvSpPr>
        <p:spPr>
          <a:xfrm>
            <a:off x="905617" y="2399839"/>
            <a:ext cx="10377715" cy="3293209"/>
          </a:xfrm>
          <a:prstGeom prst="rect">
            <a:avLst/>
          </a:prstGeom>
          <a:noFill/>
        </p:spPr>
        <p:txBody>
          <a:bodyPr wrap="square" rtlCol="0">
            <a:spAutoFit/>
          </a:bodyPr>
          <a:lstStyle/>
          <a:p>
            <a:pPr marL="285750" indent="-285750" algn="just">
              <a:buFont typeface="Arial" panose="020B0604020202020204" pitchFamily="34" charset="0"/>
              <a:buChar char="•"/>
            </a:pPr>
            <a:r>
              <a:rPr lang="it-IT" sz="2600" b="1">
                <a:solidFill>
                  <a:schemeClr val="bg1"/>
                </a:solidFill>
              </a:rPr>
              <a:t>Controllo tramite gesti e occhi</a:t>
            </a:r>
            <a:r>
              <a:rPr lang="it-IT" sz="2600">
                <a:solidFill>
                  <a:schemeClr val="bg1"/>
                </a:solidFill>
              </a:rPr>
              <a:t> – interazione naturale senza controller.</a:t>
            </a:r>
          </a:p>
          <a:p>
            <a:pPr marL="285750" indent="-285750" algn="just">
              <a:buFont typeface="Arial" panose="020B0604020202020204" pitchFamily="34" charset="0"/>
              <a:buChar char="•"/>
            </a:pPr>
            <a:r>
              <a:rPr lang="it-IT" sz="2600" b="1">
                <a:solidFill>
                  <a:schemeClr val="bg1"/>
                </a:solidFill>
              </a:rPr>
              <a:t>Applicazioni multimediali</a:t>
            </a:r>
            <a:r>
              <a:rPr lang="it-IT" sz="2600">
                <a:solidFill>
                  <a:schemeClr val="bg1"/>
                </a:solidFill>
              </a:rPr>
              <a:t> – video, foto e contenuti AR/VR immersivi.</a:t>
            </a:r>
          </a:p>
          <a:p>
            <a:pPr marL="285750" indent="-285750" algn="just">
              <a:buFont typeface="Arial" panose="020B0604020202020204" pitchFamily="34" charset="0"/>
              <a:buChar char="•"/>
            </a:pPr>
            <a:r>
              <a:rPr lang="it-IT" sz="2600" b="1">
                <a:solidFill>
                  <a:schemeClr val="bg1"/>
                </a:solidFill>
              </a:rPr>
              <a:t>Gaming immersivo</a:t>
            </a:r>
            <a:r>
              <a:rPr lang="it-IT" sz="2600">
                <a:solidFill>
                  <a:schemeClr val="bg1"/>
                </a:solidFill>
              </a:rPr>
              <a:t> – esperienza coinvolgente grazie al tracciamento avanzato.</a:t>
            </a:r>
          </a:p>
          <a:p>
            <a:pPr marL="285750" indent="-285750" algn="just">
              <a:buFont typeface="Arial" panose="020B0604020202020204" pitchFamily="34" charset="0"/>
              <a:buChar char="•"/>
            </a:pPr>
            <a:r>
              <a:rPr lang="it-IT" sz="2600" b="1">
                <a:solidFill>
                  <a:schemeClr val="bg1"/>
                </a:solidFill>
              </a:rPr>
              <a:t>Produttività e lavoro</a:t>
            </a:r>
            <a:r>
              <a:rPr lang="it-IT" sz="2600">
                <a:solidFill>
                  <a:schemeClr val="bg1"/>
                </a:solidFill>
              </a:rPr>
              <a:t> – app integrate per lavoro remoto e gestione contenuti.</a:t>
            </a:r>
          </a:p>
          <a:p>
            <a:pPr marL="285750" indent="-285750" algn="just">
              <a:buFont typeface="Arial" panose="020B0604020202020204" pitchFamily="34" charset="0"/>
              <a:buChar char="•"/>
            </a:pPr>
            <a:endParaRPr lang="it-IT" sz="2600">
              <a:solidFill>
                <a:schemeClr val="bg1"/>
              </a:solidFill>
            </a:endParaRPr>
          </a:p>
        </p:txBody>
      </p:sp>
    </p:spTree>
    <p:extLst>
      <p:ext uri="{BB962C8B-B14F-4D97-AF65-F5344CB8AC3E}">
        <p14:creationId xmlns:p14="http://schemas.microsoft.com/office/powerpoint/2010/main" val="30486176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31C9CC0-42CF-709D-4931-6A4F7B31BC95}"/>
            </a:ext>
          </a:extLst>
        </p:cNvPr>
        <p:cNvGrpSpPr/>
        <p:nvPr/>
      </p:nvGrpSpPr>
      <p:grpSpPr>
        <a:xfrm>
          <a:off x="0" y="0"/>
          <a:ext cx="0" cy="0"/>
          <a:chOff x="0" y="0"/>
          <a:chExt cx="0" cy="0"/>
        </a:xfrm>
      </p:grpSpPr>
      <p:sp useBgFill="1">
        <p:nvSpPr>
          <p:cNvPr id="35" name="Rectangle 34">
            <a:extLst>
              <a:ext uri="{FF2B5EF4-FFF2-40B4-BE49-F238E27FC236}">
                <a16:creationId xmlns:a16="http://schemas.microsoft.com/office/drawing/2014/main" id="{04B3241A-7F68-AB03-4126-ED8C11615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BDD12544-E726-C56E-B295-C69E2C0A4F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7388" y="181576"/>
            <a:ext cx="11823637" cy="6501088"/>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Segnaposto contenuto 27" descr="Immagine che contiene occhiali da sole, occhiali, Auricolari&#10;&#10;Il contenuto generato dall'IA potrebbe non essere corretto.">
            <a:extLst>
              <a:ext uri="{FF2B5EF4-FFF2-40B4-BE49-F238E27FC236}">
                <a16:creationId xmlns:a16="http://schemas.microsoft.com/office/drawing/2014/main" id="{BF4BC905-F0CB-538C-0BB1-101AB2F08584}"/>
              </a:ext>
            </a:extLst>
          </p:cNvPr>
          <p:cNvPicPr>
            <a:picLocks noChangeAspect="1"/>
          </p:cNvPicPr>
          <p:nvPr/>
        </p:nvPicPr>
        <p:blipFill>
          <a:blip r:embed="rId3">
            <a:alphaModFix amt="35000"/>
          </a:blip>
          <a:srcRect l="150" t="-978" r="150" b="-982"/>
          <a:stretch>
            <a:fillRect/>
          </a:stretch>
        </p:blipFill>
        <p:spPr>
          <a:xfrm>
            <a:off x="1797280" y="1277542"/>
            <a:ext cx="9168438" cy="5040146"/>
          </a:xfrm>
          <a:prstGeom prst="rect">
            <a:avLst/>
          </a:prstGeom>
        </p:spPr>
      </p:pic>
      <p:sp>
        <p:nvSpPr>
          <p:cNvPr id="9" name="Titolo 8">
            <a:extLst>
              <a:ext uri="{FF2B5EF4-FFF2-40B4-BE49-F238E27FC236}">
                <a16:creationId xmlns:a16="http://schemas.microsoft.com/office/drawing/2014/main" id="{FE1DD919-17C7-F7F6-A3F2-43C6F4A7A8CB}"/>
              </a:ext>
            </a:extLst>
          </p:cNvPr>
          <p:cNvSpPr>
            <a:spLocks noGrp="1"/>
          </p:cNvSpPr>
          <p:nvPr>
            <p:ph type="title"/>
          </p:nvPr>
        </p:nvSpPr>
        <p:spPr>
          <a:xfrm>
            <a:off x="736599" y="761243"/>
            <a:ext cx="9035198" cy="681925"/>
          </a:xfrm>
        </p:spPr>
        <p:txBody>
          <a:bodyPr anchor="b">
            <a:noAutofit/>
          </a:bodyPr>
          <a:lstStyle/>
          <a:p>
            <a:r>
              <a:rPr lang="it-IT" sz="5400" b="1">
                <a:solidFill>
                  <a:srgbClr val="FFFFFF"/>
                </a:solidFill>
                <a:latin typeface=""/>
              </a:rPr>
              <a:t>MACHINE LEARNING</a:t>
            </a:r>
          </a:p>
        </p:txBody>
      </p:sp>
      <p:sp>
        <p:nvSpPr>
          <p:cNvPr id="29" name="CasellaDiTesto 28">
            <a:extLst>
              <a:ext uri="{FF2B5EF4-FFF2-40B4-BE49-F238E27FC236}">
                <a16:creationId xmlns:a16="http://schemas.microsoft.com/office/drawing/2014/main" id="{E9190FC4-3F82-CB63-7760-8555EBA57890}"/>
              </a:ext>
            </a:extLst>
          </p:cNvPr>
          <p:cNvSpPr txBox="1"/>
          <p:nvPr/>
        </p:nvSpPr>
        <p:spPr>
          <a:xfrm>
            <a:off x="755546" y="1313535"/>
            <a:ext cx="7875320" cy="461665"/>
          </a:xfrm>
          <a:prstGeom prst="rect">
            <a:avLst/>
          </a:prstGeom>
          <a:noFill/>
        </p:spPr>
        <p:txBody>
          <a:bodyPr wrap="square" rtlCol="0">
            <a:spAutoFit/>
          </a:bodyPr>
          <a:lstStyle/>
          <a:p>
            <a:r>
              <a:rPr lang="it-IT" sz="2400" u="sng" err="1">
                <a:solidFill>
                  <a:schemeClr val="bg1"/>
                </a:solidFill>
                <a:latin typeface=""/>
              </a:rPr>
              <a:t>Confusion</a:t>
            </a:r>
            <a:r>
              <a:rPr lang="it-IT" sz="2400" u="sng">
                <a:solidFill>
                  <a:schemeClr val="bg1"/>
                </a:solidFill>
                <a:latin typeface=""/>
              </a:rPr>
              <a:t> Matrix (Random </a:t>
            </a:r>
            <a:r>
              <a:rPr lang="it-IT" sz="2400" u="sng" err="1">
                <a:solidFill>
                  <a:schemeClr val="bg1"/>
                </a:solidFill>
                <a:latin typeface=""/>
              </a:rPr>
              <a:t>Forest</a:t>
            </a:r>
            <a:r>
              <a:rPr lang="it-IT" sz="2400" u="sng">
                <a:solidFill>
                  <a:schemeClr val="bg1"/>
                </a:solidFill>
                <a:latin typeface=""/>
              </a:rPr>
              <a:t>)</a:t>
            </a:r>
            <a:endParaRPr lang="it-IT" sz="2000" u="sng">
              <a:solidFill>
                <a:schemeClr val="bg1"/>
              </a:solidFill>
              <a:latin typeface=""/>
            </a:endParaRPr>
          </a:p>
        </p:txBody>
      </p:sp>
      <p:pic>
        <p:nvPicPr>
          <p:cNvPr id="10" name="Immagine 9" descr="Immagine che contiene diagramma, schermata, testo, design&#10;&#10;Il contenuto generato dall'IA potrebbe non essere corretto.">
            <a:extLst>
              <a:ext uri="{FF2B5EF4-FFF2-40B4-BE49-F238E27FC236}">
                <a16:creationId xmlns:a16="http://schemas.microsoft.com/office/drawing/2014/main" id="{C53F3B16-EA60-E6DC-7AE7-06F01054F2B2}"/>
              </a:ext>
            </a:extLst>
          </p:cNvPr>
          <p:cNvPicPr>
            <a:picLocks noChangeAspect="1"/>
          </p:cNvPicPr>
          <p:nvPr/>
        </p:nvPicPr>
        <p:blipFill>
          <a:blip r:embed="rId4"/>
          <a:srcRect l="33539" t="6486" r="33450" b="543"/>
          <a:stretch>
            <a:fillRect/>
          </a:stretch>
        </p:blipFill>
        <p:spPr>
          <a:xfrm>
            <a:off x="7667533" y="1995460"/>
            <a:ext cx="3820838" cy="3718662"/>
          </a:xfrm>
          <a:prstGeom prst="rect">
            <a:avLst/>
          </a:prstGeom>
        </p:spPr>
      </p:pic>
      <p:graphicFrame>
        <p:nvGraphicFramePr>
          <p:cNvPr id="12" name="Tabella 11">
            <a:extLst>
              <a:ext uri="{FF2B5EF4-FFF2-40B4-BE49-F238E27FC236}">
                <a16:creationId xmlns:a16="http://schemas.microsoft.com/office/drawing/2014/main" id="{89D7F7D0-605F-10B1-2B86-2BAF41286095}"/>
              </a:ext>
            </a:extLst>
          </p:cNvPr>
          <p:cNvGraphicFramePr>
            <a:graphicFrameLocks noGrp="1"/>
          </p:cNvGraphicFramePr>
          <p:nvPr>
            <p:extLst>
              <p:ext uri="{D42A27DB-BD31-4B8C-83A1-F6EECF244321}">
                <p14:modId xmlns:p14="http://schemas.microsoft.com/office/powerpoint/2010/main" val="2624979850"/>
              </p:ext>
            </p:extLst>
          </p:nvPr>
        </p:nvGraphicFramePr>
        <p:xfrm>
          <a:off x="842436" y="1995460"/>
          <a:ext cx="3850770" cy="1483360"/>
        </p:xfrm>
        <a:graphic>
          <a:graphicData uri="http://schemas.openxmlformats.org/drawingml/2006/table">
            <a:tbl>
              <a:tblPr bandRow="1">
                <a:tableStyleId>{5C22544A-7EE6-4342-B048-85BDC9FD1C3A}</a:tableStyleId>
              </a:tblPr>
              <a:tblGrid>
                <a:gridCol w="1925385">
                  <a:extLst>
                    <a:ext uri="{9D8B030D-6E8A-4147-A177-3AD203B41FA5}">
                      <a16:colId xmlns:a16="http://schemas.microsoft.com/office/drawing/2014/main" val="1177994203"/>
                    </a:ext>
                  </a:extLst>
                </a:gridCol>
                <a:gridCol w="1925385">
                  <a:extLst>
                    <a:ext uri="{9D8B030D-6E8A-4147-A177-3AD203B41FA5}">
                      <a16:colId xmlns:a16="http://schemas.microsoft.com/office/drawing/2014/main" val="1222723801"/>
                    </a:ext>
                  </a:extLst>
                </a:gridCol>
              </a:tblGrid>
              <a:tr h="370840">
                <a:tc>
                  <a:txBody>
                    <a:bodyPr/>
                    <a:lstStyle/>
                    <a:p>
                      <a:r>
                        <a:rPr lang="it-IT" err="1"/>
                        <a:t>Accuracy</a:t>
                      </a:r>
                      <a:endParaRPr lang="it-IT"/>
                    </a:p>
                  </a:txBody>
                  <a:tcPr/>
                </a:tc>
                <a:tc>
                  <a:txBody>
                    <a:bodyPr/>
                    <a:lstStyle/>
                    <a:p>
                      <a:r>
                        <a:rPr lang="it-IT"/>
                        <a:t>0.5837</a:t>
                      </a:r>
                    </a:p>
                  </a:txBody>
                  <a:tcPr/>
                </a:tc>
                <a:extLst>
                  <a:ext uri="{0D108BD9-81ED-4DB2-BD59-A6C34878D82A}">
                    <a16:rowId xmlns:a16="http://schemas.microsoft.com/office/drawing/2014/main" val="1087287611"/>
                  </a:ext>
                </a:extLst>
              </a:tr>
              <a:tr h="370840">
                <a:tc>
                  <a:txBody>
                    <a:bodyPr/>
                    <a:lstStyle/>
                    <a:p>
                      <a:r>
                        <a:rPr lang="it-IT"/>
                        <a:t>Precision</a:t>
                      </a:r>
                    </a:p>
                  </a:txBody>
                  <a:tcPr/>
                </a:tc>
                <a:tc>
                  <a:txBody>
                    <a:bodyPr/>
                    <a:lstStyle/>
                    <a:p>
                      <a:r>
                        <a:rPr lang="it-IT"/>
                        <a:t>0.6386</a:t>
                      </a:r>
                    </a:p>
                  </a:txBody>
                  <a:tcPr/>
                </a:tc>
                <a:extLst>
                  <a:ext uri="{0D108BD9-81ED-4DB2-BD59-A6C34878D82A}">
                    <a16:rowId xmlns:a16="http://schemas.microsoft.com/office/drawing/2014/main" val="906272582"/>
                  </a:ext>
                </a:extLst>
              </a:tr>
              <a:tr h="370840">
                <a:tc>
                  <a:txBody>
                    <a:bodyPr/>
                    <a:lstStyle/>
                    <a:p>
                      <a:r>
                        <a:rPr lang="it-IT"/>
                        <a:t>Recall</a:t>
                      </a:r>
                    </a:p>
                  </a:txBody>
                  <a:tcPr/>
                </a:tc>
                <a:tc>
                  <a:txBody>
                    <a:bodyPr/>
                    <a:lstStyle/>
                    <a:p>
                      <a:r>
                        <a:rPr lang="it-IT"/>
                        <a:t>0.3857</a:t>
                      </a:r>
                    </a:p>
                  </a:txBody>
                  <a:tcPr/>
                </a:tc>
                <a:extLst>
                  <a:ext uri="{0D108BD9-81ED-4DB2-BD59-A6C34878D82A}">
                    <a16:rowId xmlns:a16="http://schemas.microsoft.com/office/drawing/2014/main" val="752374402"/>
                  </a:ext>
                </a:extLst>
              </a:tr>
              <a:tr h="370840">
                <a:tc>
                  <a:txBody>
                    <a:bodyPr/>
                    <a:lstStyle/>
                    <a:p>
                      <a:r>
                        <a:rPr lang="it-IT"/>
                        <a:t>F1- Score</a:t>
                      </a:r>
                    </a:p>
                  </a:txBody>
                  <a:tcPr/>
                </a:tc>
                <a:tc>
                  <a:txBody>
                    <a:bodyPr/>
                    <a:lstStyle/>
                    <a:p>
                      <a:r>
                        <a:rPr lang="it-IT"/>
                        <a:t>0.4810</a:t>
                      </a:r>
                    </a:p>
                  </a:txBody>
                  <a:tcPr/>
                </a:tc>
                <a:extLst>
                  <a:ext uri="{0D108BD9-81ED-4DB2-BD59-A6C34878D82A}">
                    <a16:rowId xmlns:a16="http://schemas.microsoft.com/office/drawing/2014/main" val="3923689451"/>
                  </a:ext>
                </a:extLst>
              </a:tr>
            </a:tbl>
          </a:graphicData>
        </a:graphic>
      </p:graphicFrame>
      <p:sp>
        <p:nvSpPr>
          <p:cNvPr id="13" name="CasellaDiTesto 12">
            <a:extLst>
              <a:ext uri="{FF2B5EF4-FFF2-40B4-BE49-F238E27FC236}">
                <a16:creationId xmlns:a16="http://schemas.microsoft.com/office/drawing/2014/main" id="{51809A98-88EA-2723-386F-DBFE77C1D462}"/>
              </a:ext>
            </a:extLst>
          </p:cNvPr>
          <p:cNvSpPr txBox="1"/>
          <p:nvPr/>
        </p:nvSpPr>
        <p:spPr>
          <a:xfrm>
            <a:off x="752790" y="3698109"/>
            <a:ext cx="6331665" cy="2308324"/>
          </a:xfrm>
          <a:prstGeom prst="rect">
            <a:avLst/>
          </a:prstGeom>
          <a:noFill/>
        </p:spPr>
        <p:txBody>
          <a:bodyPr wrap="square" rtlCol="0">
            <a:spAutoFit/>
          </a:bodyPr>
          <a:lstStyle/>
          <a:p>
            <a:r>
              <a:rPr lang="it-IT">
                <a:solidFill>
                  <a:schemeClr val="bg1">
                    <a:lumMod val="95000"/>
                  </a:schemeClr>
                </a:solidFill>
              </a:rPr>
              <a:t>Il modello </a:t>
            </a:r>
            <a:r>
              <a:rPr lang="it-IT" b="1">
                <a:solidFill>
                  <a:schemeClr val="bg1">
                    <a:lumMod val="95000"/>
                  </a:schemeClr>
                </a:solidFill>
              </a:rPr>
              <a:t>Random </a:t>
            </a:r>
            <a:r>
              <a:rPr lang="it-IT" b="1" err="1">
                <a:solidFill>
                  <a:schemeClr val="bg1">
                    <a:lumMod val="95000"/>
                  </a:schemeClr>
                </a:solidFill>
              </a:rPr>
              <a:t>Forest</a:t>
            </a:r>
            <a:r>
              <a:rPr lang="it-IT">
                <a:solidFill>
                  <a:schemeClr val="bg1">
                    <a:lumMod val="95000"/>
                  </a:schemeClr>
                </a:solidFill>
              </a:rPr>
              <a:t> si dimostra poco efficace, con un'accuratezza del </a:t>
            </a:r>
            <a:r>
              <a:rPr lang="it-IT" b="1">
                <a:solidFill>
                  <a:schemeClr val="bg1">
                    <a:lumMod val="95000"/>
                  </a:schemeClr>
                </a:solidFill>
              </a:rPr>
              <a:t>58,37%</a:t>
            </a:r>
            <a:r>
              <a:rPr lang="it-IT">
                <a:solidFill>
                  <a:schemeClr val="bg1">
                    <a:lumMod val="95000"/>
                  </a:schemeClr>
                </a:solidFill>
              </a:rPr>
              <a:t>. Sebbene la </a:t>
            </a:r>
            <a:r>
              <a:rPr lang="it-IT" b="1">
                <a:solidFill>
                  <a:schemeClr val="bg1">
                    <a:lumMod val="95000"/>
                  </a:schemeClr>
                </a:solidFill>
              </a:rPr>
              <a:t>Precisione</a:t>
            </a:r>
            <a:r>
              <a:rPr lang="it-IT">
                <a:solidFill>
                  <a:schemeClr val="bg1">
                    <a:lumMod val="95000"/>
                  </a:schemeClr>
                </a:solidFill>
              </a:rPr>
              <a:t> (0,6386) sia discreta, il </a:t>
            </a:r>
            <a:r>
              <a:rPr lang="it-IT" b="1">
                <a:solidFill>
                  <a:schemeClr val="bg1">
                    <a:lumMod val="95000"/>
                  </a:schemeClr>
                </a:solidFill>
              </a:rPr>
              <a:t>Recall</a:t>
            </a:r>
            <a:r>
              <a:rPr lang="it-IT">
                <a:solidFill>
                  <a:schemeClr val="bg1">
                    <a:lumMod val="95000"/>
                  </a:schemeClr>
                </a:solidFill>
              </a:rPr>
              <a:t> è molto basso (0,3857). Questo indica che il modello è riuscito a classificare correttamente solo una piccola parte dei commenti del periodo "POST". In sintesi, come gli altri modelli, anche il Random </a:t>
            </a:r>
            <a:r>
              <a:rPr lang="it-IT" err="1">
                <a:solidFill>
                  <a:schemeClr val="bg1">
                    <a:lumMod val="95000"/>
                  </a:schemeClr>
                </a:solidFill>
              </a:rPr>
              <a:t>Forest</a:t>
            </a:r>
            <a:r>
              <a:rPr lang="it-IT">
                <a:solidFill>
                  <a:schemeClr val="bg1">
                    <a:lumMod val="95000"/>
                  </a:schemeClr>
                </a:solidFill>
              </a:rPr>
              <a:t> non è in grado di distinguere in modo affidabile tra i dati di sentiment "PRE" e "POST", a causa della loro natura non lineare e fluttuante.</a:t>
            </a:r>
          </a:p>
        </p:txBody>
      </p:sp>
    </p:spTree>
    <p:extLst>
      <p:ext uri="{BB962C8B-B14F-4D97-AF65-F5344CB8AC3E}">
        <p14:creationId xmlns:p14="http://schemas.microsoft.com/office/powerpoint/2010/main" val="917775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D9FBA28-2778-ABA5-2947-9D6C67D8A362}"/>
            </a:ext>
          </a:extLst>
        </p:cNvPr>
        <p:cNvGrpSpPr/>
        <p:nvPr/>
      </p:nvGrpSpPr>
      <p:grpSpPr>
        <a:xfrm>
          <a:off x="0" y="0"/>
          <a:ext cx="0" cy="0"/>
          <a:chOff x="0" y="0"/>
          <a:chExt cx="0" cy="0"/>
        </a:xfrm>
      </p:grpSpPr>
      <p:sp useBgFill="1">
        <p:nvSpPr>
          <p:cNvPr id="35" name="Rectangle 34">
            <a:extLst>
              <a:ext uri="{FF2B5EF4-FFF2-40B4-BE49-F238E27FC236}">
                <a16:creationId xmlns:a16="http://schemas.microsoft.com/office/drawing/2014/main" id="{C877DC15-91C0-E510-3957-E4FC23CC34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4B0A737F-0B4E-92A2-3A40-687E62E630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7388" y="181576"/>
            <a:ext cx="11823637" cy="6501088"/>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Segnaposto contenuto 27" descr="Immagine che contiene occhiali da sole, occhiali, Auricolari&#10;&#10;Il contenuto generato dall'IA potrebbe non essere corretto.">
            <a:extLst>
              <a:ext uri="{FF2B5EF4-FFF2-40B4-BE49-F238E27FC236}">
                <a16:creationId xmlns:a16="http://schemas.microsoft.com/office/drawing/2014/main" id="{79C31DD0-021F-A1AC-CB51-479B8C15FB8E}"/>
              </a:ext>
            </a:extLst>
          </p:cNvPr>
          <p:cNvPicPr>
            <a:picLocks noChangeAspect="1"/>
          </p:cNvPicPr>
          <p:nvPr/>
        </p:nvPicPr>
        <p:blipFill>
          <a:blip r:embed="rId3">
            <a:alphaModFix amt="35000"/>
          </a:blip>
          <a:srcRect l="150" t="-978" r="150" b="-982"/>
          <a:stretch>
            <a:fillRect/>
          </a:stretch>
        </p:blipFill>
        <p:spPr>
          <a:xfrm>
            <a:off x="1797280" y="1277542"/>
            <a:ext cx="9168438" cy="5040146"/>
          </a:xfrm>
          <a:prstGeom prst="rect">
            <a:avLst/>
          </a:prstGeom>
        </p:spPr>
      </p:pic>
      <p:sp>
        <p:nvSpPr>
          <p:cNvPr id="9" name="Titolo 8">
            <a:extLst>
              <a:ext uri="{FF2B5EF4-FFF2-40B4-BE49-F238E27FC236}">
                <a16:creationId xmlns:a16="http://schemas.microsoft.com/office/drawing/2014/main" id="{59B0886C-F822-E6C3-D0DD-55CA84D47A53}"/>
              </a:ext>
            </a:extLst>
          </p:cNvPr>
          <p:cNvSpPr>
            <a:spLocks noGrp="1"/>
          </p:cNvSpPr>
          <p:nvPr>
            <p:ph type="title"/>
          </p:nvPr>
        </p:nvSpPr>
        <p:spPr>
          <a:xfrm>
            <a:off x="736599" y="761243"/>
            <a:ext cx="9035198" cy="681925"/>
          </a:xfrm>
        </p:spPr>
        <p:txBody>
          <a:bodyPr anchor="b">
            <a:noAutofit/>
          </a:bodyPr>
          <a:lstStyle/>
          <a:p>
            <a:r>
              <a:rPr lang="it-IT" sz="5400" b="1">
                <a:solidFill>
                  <a:srgbClr val="FFFFFF"/>
                </a:solidFill>
                <a:latin typeface=""/>
              </a:rPr>
              <a:t>MACHINE LEARNING</a:t>
            </a:r>
          </a:p>
        </p:txBody>
      </p:sp>
      <p:sp>
        <p:nvSpPr>
          <p:cNvPr id="29" name="CasellaDiTesto 28">
            <a:extLst>
              <a:ext uri="{FF2B5EF4-FFF2-40B4-BE49-F238E27FC236}">
                <a16:creationId xmlns:a16="http://schemas.microsoft.com/office/drawing/2014/main" id="{0699017D-9CEF-0299-BE51-A8F8F3D53A11}"/>
              </a:ext>
            </a:extLst>
          </p:cNvPr>
          <p:cNvSpPr txBox="1"/>
          <p:nvPr/>
        </p:nvSpPr>
        <p:spPr>
          <a:xfrm>
            <a:off x="755546" y="1313535"/>
            <a:ext cx="7875320" cy="461665"/>
          </a:xfrm>
          <a:prstGeom prst="rect">
            <a:avLst/>
          </a:prstGeom>
          <a:noFill/>
        </p:spPr>
        <p:txBody>
          <a:bodyPr wrap="square" rtlCol="0">
            <a:spAutoFit/>
          </a:bodyPr>
          <a:lstStyle/>
          <a:p>
            <a:r>
              <a:rPr lang="it-IT" sz="2400" u="sng" err="1">
                <a:solidFill>
                  <a:schemeClr val="bg1"/>
                </a:solidFill>
                <a:latin typeface=""/>
              </a:rPr>
              <a:t>Confusion</a:t>
            </a:r>
            <a:r>
              <a:rPr lang="it-IT" sz="2400" u="sng">
                <a:solidFill>
                  <a:schemeClr val="bg1"/>
                </a:solidFill>
                <a:latin typeface=""/>
              </a:rPr>
              <a:t> Matrix (</a:t>
            </a:r>
            <a:r>
              <a:rPr lang="it-IT" sz="2400" u="sng" err="1">
                <a:solidFill>
                  <a:schemeClr val="bg1"/>
                </a:solidFill>
                <a:latin typeface=""/>
              </a:rPr>
              <a:t>Neural</a:t>
            </a:r>
            <a:r>
              <a:rPr lang="it-IT" sz="2400" u="sng">
                <a:solidFill>
                  <a:schemeClr val="bg1"/>
                </a:solidFill>
                <a:latin typeface=""/>
              </a:rPr>
              <a:t> Network)</a:t>
            </a:r>
            <a:endParaRPr lang="it-IT" sz="2000" u="sng">
              <a:solidFill>
                <a:schemeClr val="bg1"/>
              </a:solidFill>
              <a:latin typeface=""/>
            </a:endParaRPr>
          </a:p>
        </p:txBody>
      </p:sp>
      <p:pic>
        <p:nvPicPr>
          <p:cNvPr id="10" name="Immagine 9" descr="Immagine che contiene diagramma, schermata, testo, design&#10;&#10;Il contenuto generato dall'IA potrebbe non essere corretto.">
            <a:extLst>
              <a:ext uri="{FF2B5EF4-FFF2-40B4-BE49-F238E27FC236}">
                <a16:creationId xmlns:a16="http://schemas.microsoft.com/office/drawing/2014/main" id="{21D8F8E5-258B-C60C-484D-D8FBD7A0A053}"/>
              </a:ext>
            </a:extLst>
          </p:cNvPr>
          <p:cNvPicPr>
            <a:picLocks noChangeAspect="1"/>
          </p:cNvPicPr>
          <p:nvPr/>
        </p:nvPicPr>
        <p:blipFill>
          <a:blip r:embed="rId4"/>
          <a:srcRect l="66989" t="6799" b="230"/>
          <a:stretch>
            <a:fillRect/>
          </a:stretch>
        </p:blipFill>
        <p:spPr>
          <a:xfrm>
            <a:off x="7667534" y="1995460"/>
            <a:ext cx="3820837" cy="3729867"/>
          </a:xfrm>
          <a:prstGeom prst="rect">
            <a:avLst/>
          </a:prstGeom>
        </p:spPr>
      </p:pic>
      <p:graphicFrame>
        <p:nvGraphicFramePr>
          <p:cNvPr id="12" name="Tabella 11">
            <a:extLst>
              <a:ext uri="{FF2B5EF4-FFF2-40B4-BE49-F238E27FC236}">
                <a16:creationId xmlns:a16="http://schemas.microsoft.com/office/drawing/2014/main" id="{2F1044FD-D60D-C06F-ADBA-D1A96FDC1F4B}"/>
              </a:ext>
            </a:extLst>
          </p:cNvPr>
          <p:cNvGraphicFramePr>
            <a:graphicFrameLocks noGrp="1"/>
          </p:cNvGraphicFramePr>
          <p:nvPr>
            <p:extLst>
              <p:ext uri="{D42A27DB-BD31-4B8C-83A1-F6EECF244321}">
                <p14:modId xmlns:p14="http://schemas.microsoft.com/office/powerpoint/2010/main" val="1968781315"/>
              </p:ext>
            </p:extLst>
          </p:nvPr>
        </p:nvGraphicFramePr>
        <p:xfrm>
          <a:off x="842436" y="1995460"/>
          <a:ext cx="3850770" cy="1483360"/>
        </p:xfrm>
        <a:graphic>
          <a:graphicData uri="http://schemas.openxmlformats.org/drawingml/2006/table">
            <a:tbl>
              <a:tblPr bandRow="1">
                <a:tableStyleId>{5C22544A-7EE6-4342-B048-85BDC9FD1C3A}</a:tableStyleId>
              </a:tblPr>
              <a:tblGrid>
                <a:gridCol w="1925385">
                  <a:extLst>
                    <a:ext uri="{9D8B030D-6E8A-4147-A177-3AD203B41FA5}">
                      <a16:colId xmlns:a16="http://schemas.microsoft.com/office/drawing/2014/main" val="1177994203"/>
                    </a:ext>
                  </a:extLst>
                </a:gridCol>
                <a:gridCol w="1925385">
                  <a:extLst>
                    <a:ext uri="{9D8B030D-6E8A-4147-A177-3AD203B41FA5}">
                      <a16:colId xmlns:a16="http://schemas.microsoft.com/office/drawing/2014/main" val="1222723801"/>
                    </a:ext>
                  </a:extLst>
                </a:gridCol>
              </a:tblGrid>
              <a:tr h="370840">
                <a:tc>
                  <a:txBody>
                    <a:bodyPr/>
                    <a:lstStyle/>
                    <a:p>
                      <a:r>
                        <a:rPr lang="it-IT" err="1"/>
                        <a:t>Accuracy</a:t>
                      </a:r>
                      <a:endParaRPr lang="it-IT"/>
                    </a:p>
                  </a:txBody>
                  <a:tcPr/>
                </a:tc>
                <a:tc>
                  <a:txBody>
                    <a:bodyPr/>
                    <a:lstStyle/>
                    <a:p>
                      <a:r>
                        <a:rPr lang="it-IT"/>
                        <a:t>0.5665</a:t>
                      </a:r>
                    </a:p>
                  </a:txBody>
                  <a:tcPr/>
                </a:tc>
                <a:extLst>
                  <a:ext uri="{0D108BD9-81ED-4DB2-BD59-A6C34878D82A}">
                    <a16:rowId xmlns:a16="http://schemas.microsoft.com/office/drawing/2014/main" val="1087287611"/>
                  </a:ext>
                </a:extLst>
              </a:tr>
              <a:tr h="370840">
                <a:tc>
                  <a:txBody>
                    <a:bodyPr/>
                    <a:lstStyle/>
                    <a:p>
                      <a:r>
                        <a:rPr lang="it-IT"/>
                        <a:t>Precision</a:t>
                      </a:r>
                    </a:p>
                  </a:txBody>
                  <a:tcPr/>
                </a:tc>
                <a:tc>
                  <a:txBody>
                    <a:bodyPr/>
                    <a:lstStyle/>
                    <a:p>
                      <a:r>
                        <a:rPr lang="it-IT"/>
                        <a:t>0.5711</a:t>
                      </a:r>
                    </a:p>
                  </a:txBody>
                  <a:tcPr/>
                </a:tc>
                <a:extLst>
                  <a:ext uri="{0D108BD9-81ED-4DB2-BD59-A6C34878D82A}">
                    <a16:rowId xmlns:a16="http://schemas.microsoft.com/office/drawing/2014/main" val="906272582"/>
                  </a:ext>
                </a:extLst>
              </a:tr>
              <a:tr h="370840">
                <a:tc>
                  <a:txBody>
                    <a:bodyPr/>
                    <a:lstStyle/>
                    <a:p>
                      <a:r>
                        <a:rPr lang="it-IT"/>
                        <a:t>Recall</a:t>
                      </a:r>
                    </a:p>
                  </a:txBody>
                  <a:tcPr/>
                </a:tc>
                <a:tc>
                  <a:txBody>
                    <a:bodyPr/>
                    <a:lstStyle/>
                    <a:p>
                      <a:r>
                        <a:rPr lang="it-IT"/>
                        <a:t>0.5338</a:t>
                      </a:r>
                    </a:p>
                  </a:txBody>
                  <a:tcPr/>
                </a:tc>
                <a:extLst>
                  <a:ext uri="{0D108BD9-81ED-4DB2-BD59-A6C34878D82A}">
                    <a16:rowId xmlns:a16="http://schemas.microsoft.com/office/drawing/2014/main" val="752374402"/>
                  </a:ext>
                </a:extLst>
              </a:tr>
              <a:tr h="370840">
                <a:tc>
                  <a:txBody>
                    <a:bodyPr/>
                    <a:lstStyle/>
                    <a:p>
                      <a:r>
                        <a:rPr lang="it-IT"/>
                        <a:t>F1- Score</a:t>
                      </a:r>
                    </a:p>
                  </a:txBody>
                  <a:tcPr/>
                </a:tc>
                <a:tc>
                  <a:txBody>
                    <a:bodyPr/>
                    <a:lstStyle/>
                    <a:p>
                      <a:r>
                        <a:rPr lang="it-IT"/>
                        <a:t>0.5518</a:t>
                      </a:r>
                    </a:p>
                  </a:txBody>
                  <a:tcPr/>
                </a:tc>
                <a:extLst>
                  <a:ext uri="{0D108BD9-81ED-4DB2-BD59-A6C34878D82A}">
                    <a16:rowId xmlns:a16="http://schemas.microsoft.com/office/drawing/2014/main" val="3923689451"/>
                  </a:ext>
                </a:extLst>
              </a:tr>
            </a:tbl>
          </a:graphicData>
        </a:graphic>
      </p:graphicFrame>
      <p:sp>
        <p:nvSpPr>
          <p:cNvPr id="2" name="CasellaDiTesto 1">
            <a:extLst>
              <a:ext uri="{FF2B5EF4-FFF2-40B4-BE49-F238E27FC236}">
                <a16:creationId xmlns:a16="http://schemas.microsoft.com/office/drawing/2014/main" id="{AFD497AF-2157-60AB-9360-63645529A73D}"/>
              </a:ext>
            </a:extLst>
          </p:cNvPr>
          <p:cNvSpPr txBox="1"/>
          <p:nvPr/>
        </p:nvSpPr>
        <p:spPr>
          <a:xfrm>
            <a:off x="719172" y="3691787"/>
            <a:ext cx="6791106" cy="2862322"/>
          </a:xfrm>
          <a:prstGeom prst="rect">
            <a:avLst/>
          </a:prstGeom>
          <a:noFill/>
        </p:spPr>
        <p:txBody>
          <a:bodyPr wrap="square" rtlCol="0">
            <a:spAutoFit/>
          </a:bodyPr>
          <a:lstStyle/>
          <a:p>
            <a:r>
              <a:rPr lang="it-IT">
                <a:solidFill>
                  <a:schemeClr val="bg1">
                    <a:lumMod val="95000"/>
                  </a:schemeClr>
                </a:solidFill>
              </a:rPr>
              <a:t>I risultati mostrano che la </a:t>
            </a:r>
            <a:r>
              <a:rPr lang="it-IT" b="1">
                <a:solidFill>
                  <a:schemeClr val="bg1">
                    <a:lumMod val="95000"/>
                  </a:schemeClr>
                </a:solidFill>
              </a:rPr>
              <a:t>Rete Neurale</a:t>
            </a:r>
            <a:r>
              <a:rPr lang="it-IT">
                <a:solidFill>
                  <a:schemeClr val="bg1">
                    <a:lumMod val="95000"/>
                  </a:schemeClr>
                </a:solidFill>
              </a:rPr>
              <a:t> ha un'accuratezza leggermente inferiore (56,65%) rispetto alla </a:t>
            </a:r>
            <a:r>
              <a:rPr lang="it-IT" b="1">
                <a:solidFill>
                  <a:schemeClr val="bg1">
                    <a:lumMod val="95000"/>
                  </a:schemeClr>
                </a:solidFill>
              </a:rPr>
              <a:t>Regressione Logistica</a:t>
            </a:r>
            <a:r>
              <a:rPr lang="it-IT">
                <a:solidFill>
                  <a:schemeClr val="bg1">
                    <a:lumMod val="95000"/>
                  </a:schemeClr>
                </a:solidFill>
              </a:rPr>
              <a:t> (59,25%). Entrambi i modelli, pur essendo concettualmente diversi, hanno fallito nel compito di classificare i dati di sentiment prima e dopo il lancio di Vision Pro. Questo perché il sentiment non segue un andamento chiaro e lineare nel tempo. Nonostante la Rete Neurale sia più potente e capace di gestire relazioni complesse, la mancanza di un pattern distintivo nei dati ha reso il compito di classificazione estremamente difficile per entrambi i modelli, che hanno ottenuto risultati solo marginalmente migliori rispetto a una scelta casuale.</a:t>
            </a:r>
          </a:p>
        </p:txBody>
      </p:sp>
    </p:spTree>
    <p:extLst>
      <p:ext uri="{BB962C8B-B14F-4D97-AF65-F5344CB8AC3E}">
        <p14:creationId xmlns:p14="http://schemas.microsoft.com/office/powerpoint/2010/main" val="18874001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04A93C2-F7C1-DE90-9341-776D611092C5}"/>
            </a:ext>
          </a:extLst>
        </p:cNvPr>
        <p:cNvGrpSpPr/>
        <p:nvPr/>
      </p:nvGrpSpPr>
      <p:grpSpPr>
        <a:xfrm>
          <a:off x="0" y="0"/>
          <a:ext cx="0" cy="0"/>
          <a:chOff x="0" y="0"/>
          <a:chExt cx="0" cy="0"/>
        </a:xfrm>
      </p:grpSpPr>
      <p:sp useBgFill="1">
        <p:nvSpPr>
          <p:cNvPr id="35" name="Rectangle 34">
            <a:extLst>
              <a:ext uri="{FF2B5EF4-FFF2-40B4-BE49-F238E27FC236}">
                <a16:creationId xmlns:a16="http://schemas.microsoft.com/office/drawing/2014/main" id="{99D6A86E-6B49-DD54-8026-E648BD8868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6BA092F8-5D21-035B-9AF0-8452C0409F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7388" y="181576"/>
            <a:ext cx="11823637" cy="6501088"/>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Segnaposto contenuto 27" descr="Immagine che contiene occhiali da sole, occhiali, Auricolari&#10;&#10;Il contenuto generato dall'IA potrebbe non essere corretto.">
            <a:extLst>
              <a:ext uri="{FF2B5EF4-FFF2-40B4-BE49-F238E27FC236}">
                <a16:creationId xmlns:a16="http://schemas.microsoft.com/office/drawing/2014/main" id="{1520EB52-707E-AA7D-FA89-330D892021E2}"/>
              </a:ext>
            </a:extLst>
          </p:cNvPr>
          <p:cNvPicPr>
            <a:picLocks noChangeAspect="1"/>
          </p:cNvPicPr>
          <p:nvPr/>
        </p:nvPicPr>
        <p:blipFill>
          <a:blip r:embed="rId3">
            <a:alphaModFix amt="35000"/>
          </a:blip>
          <a:srcRect l="150" t="-978" r="150" b="-982"/>
          <a:stretch>
            <a:fillRect/>
          </a:stretch>
        </p:blipFill>
        <p:spPr>
          <a:xfrm>
            <a:off x="1797280" y="1277542"/>
            <a:ext cx="9168438" cy="5040146"/>
          </a:xfrm>
          <a:prstGeom prst="rect">
            <a:avLst/>
          </a:prstGeom>
        </p:spPr>
      </p:pic>
      <p:sp>
        <p:nvSpPr>
          <p:cNvPr id="9" name="Titolo 8">
            <a:extLst>
              <a:ext uri="{FF2B5EF4-FFF2-40B4-BE49-F238E27FC236}">
                <a16:creationId xmlns:a16="http://schemas.microsoft.com/office/drawing/2014/main" id="{42C0D105-9862-40F3-BB7F-CDBAFEB07861}"/>
              </a:ext>
            </a:extLst>
          </p:cNvPr>
          <p:cNvSpPr>
            <a:spLocks noGrp="1"/>
          </p:cNvSpPr>
          <p:nvPr>
            <p:ph type="title"/>
          </p:nvPr>
        </p:nvSpPr>
        <p:spPr>
          <a:xfrm>
            <a:off x="736599" y="761243"/>
            <a:ext cx="9035198" cy="681925"/>
          </a:xfrm>
        </p:spPr>
        <p:txBody>
          <a:bodyPr anchor="b">
            <a:noAutofit/>
          </a:bodyPr>
          <a:lstStyle/>
          <a:p>
            <a:r>
              <a:rPr lang="it-IT" sz="5400" b="1">
                <a:solidFill>
                  <a:srgbClr val="FFFFFF"/>
                </a:solidFill>
                <a:latin typeface=""/>
              </a:rPr>
              <a:t>MACHINE LEARNING</a:t>
            </a:r>
          </a:p>
        </p:txBody>
      </p:sp>
      <p:sp>
        <p:nvSpPr>
          <p:cNvPr id="29" name="CasellaDiTesto 28">
            <a:extLst>
              <a:ext uri="{FF2B5EF4-FFF2-40B4-BE49-F238E27FC236}">
                <a16:creationId xmlns:a16="http://schemas.microsoft.com/office/drawing/2014/main" id="{B8802FDB-D819-F071-3F29-B59C8CD3A85B}"/>
              </a:ext>
            </a:extLst>
          </p:cNvPr>
          <p:cNvSpPr txBox="1"/>
          <p:nvPr/>
        </p:nvSpPr>
        <p:spPr>
          <a:xfrm>
            <a:off x="755546" y="1313535"/>
            <a:ext cx="7875320" cy="461665"/>
          </a:xfrm>
          <a:prstGeom prst="rect">
            <a:avLst/>
          </a:prstGeom>
          <a:noFill/>
        </p:spPr>
        <p:txBody>
          <a:bodyPr wrap="square" rtlCol="0">
            <a:spAutoFit/>
          </a:bodyPr>
          <a:lstStyle/>
          <a:p>
            <a:r>
              <a:rPr lang="it-IT" sz="2400" u="sng" err="1">
                <a:solidFill>
                  <a:schemeClr val="bg1"/>
                </a:solidFill>
                <a:latin typeface=""/>
              </a:rPr>
              <a:t>Confusion</a:t>
            </a:r>
            <a:r>
              <a:rPr lang="it-IT" sz="2400" u="sng">
                <a:solidFill>
                  <a:schemeClr val="bg1"/>
                </a:solidFill>
                <a:latin typeface=""/>
              </a:rPr>
              <a:t> Matrix (</a:t>
            </a:r>
            <a:r>
              <a:rPr lang="it-IT" sz="2400" u="sng" err="1">
                <a:solidFill>
                  <a:schemeClr val="bg1"/>
                </a:solidFill>
                <a:latin typeface=""/>
              </a:rPr>
              <a:t>Logistic</a:t>
            </a:r>
            <a:r>
              <a:rPr lang="it-IT" sz="2400" u="sng">
                <a:solidFill>
                  <a:schemeClr val="bg1"/>
                </a:solidFill>
                <a:latin typeface=""/>
              </a:rPr>
              <a:t> </a:t>
            </a:r>
            <a:r>
              <a:rPr lang="it-IT" sz="2400" u="sng" err="1">
                <a:solidFill>
                  <a:schemeClr val="bg1"/>
                </a:solidFill>
                <a:latin typeface=""/>
              </a:rPr>
              <a:t>Regression</a:t>
            </a:r>
            <a:r>
              <a:rPr lang="it-IT" sz="2400" u="sng">
                <a:solidFill>
                  <a:schemeClr val="bg1"/>
                </a:solidFill>
                <a:latin typeface=""/>
              </a:rPr>
              <a:t>)</a:t>
            </a:r>
            <a:endParaRPr lang="it-IT" sz="2000" u="sng">
              <a:solidFill>
                <a:schemeClr val="bg1"/>
              </a:solidFill>
              <a:latin typeface=""/>
            </a:endParaRPr>
          </a:p>
        </p:txBody>
      </p:sp>
      <p:pic>
        <p:nvPicPr>
          <p:cNvPr id="10" name="Immagine 9" descr="Immagine che contiene diagramma, schermata, testo, design&#10;&#10;Il contenuto generato dall'IA potrebbe non essere corretto.">
            <a:extLst>
              <a:ext uri="{FF2B5EF4-FFF2-40B4-BE49-F238E27FC236}">
                <a16:creationId xmlns:a16="http://schemas.microsoft.com/office/drawing/2014/main" id="{F604DF08-5E45-CCE0-E999-205E2C1A89D4}"/>
              </a:ext>
            </a:extLst>
          </p:cNvPr>
          <p:cNvPicPr>
            <a:picLocks noChangeAspect="1"/>
          </p:cNvPicPr>
          <p:nvPr/>
        </p:nvPicPr>
        <p:blipFill>
          <a:blip r:embed="rId4"/>
          <a:srcRect l="1837" r="65152" b="-1100"/>
          <a:stretch>
            <a:fillRect/>
          </a:stretch>
        </p:blipFill>
        <p:spPr>
          <a:xfrm>
            <a:off x="7824415" y="1995460"/>
            <a:ext cx="3663956" cy="3860481"/>
          </a:xfrm>
          <a:prstGeom prst="rect">
            <a:avLst/>
          </a:prstGeom>
        </p:spPr>
      </p:pic>
      <p:graphicFrame>
        <p:nvGraphicFramePr>
          <p:cNvPr id="12" name="Tabella 11">
            <a:extLst>
              <a:ext uri="{FF2B5EF4-FFF2-40B4-BE49-F238E27FC236}">
                <a16:creationId xmlns:a16="http://schemas.microsoft.com/office/drawing/2014/main" id="{86C2C692-3CFE-6374-227B-D63AD91F160B}"/>
              </a:ext>
            </a:extLst>
          </p:cNvPr>
          <p:cNvGraphicFramePr>
            <a:graphicFrameLocks noGrp="1"/>
          </p:cNvGraphicFramePr>
          <p:nvPr>
            <p:extLst>
              <p:ext uri="{D42A27DB-BD31-4B8C-83A1-F6EECF244321}">
                <p14:modId xmlns:p14="http://schemas.microsoft.com/office/powerpoint/2010/main" val="1713833178"/>
              </p:ext>
            </p:extLst>
          </p:nvPr>
        </p:nvGraphicFramePr>
        <p:xfrm>
          <a:off x="842436" y="1995460"/>
          <a:ext cx="3850770" cy="1483360"/>
        </p:xfrm>
        <a:graphic>
          <a:graphicData uri="http://schemas.openxmlformats.org/drawingml/2006/table">
            <a:tbl>
              <a:tblPr bandRow="1">
                <a:tableStyleId>{5C22544A-7EE6-4342-B048-85BDC9FD1C3A}</a:tableStyleId>
              </a:tblPr>
              <a:tblGrid>
                <a:gridCol w="1925385">
                  <a:extLst>
                    <a:ext uri="{9D8B030D-6E8A-4147-A177-3AD203B41FA5}">
                      <a16:colId xmlns:a16="http://schemas.microsoft.com/office/drawing/2014/main" val="1177994203"/>
                    </a:ext>
                  </a:extLst>
                </a:gridCol>
                <a:gridCol w="1925385">
                  <a:extLst>
                    <a:ext uri="{9D8B030D-6E8A-4147-A177-3AD203B41FA5}">
                      <a16:colId xmlns:a16="http://schemas.microsoft.com/office/drawing/2014/main" val="1222723801"/>
                    </a:ext>
                  </a:extLst>
                </a:gridCol>
              </a:tblGrid>
              <a:tr h="370840">
                <a:tc>
                  <a:txBody>
                    <a:bodyPr/>
                    <a:lstStyle/>
                    <a:p>
                      <a:r>
                        <a:rPr lang="it-IT" err="1"/>
                        <a:t>Accuracy</a:t>
                      </a:r>
                      <a:endParaRPr lang="it-IT"/>
                    </a:p>
                  </a:txBody>
                  <a:tcPr/>
                </a:tc>
                <a:tc>
                  <a:txBody>
                    <a:bodyPr/>
                    <a:lstStyle/>
                    <a:p>
                      <a:r>
                        <a:rPr lang="it-IT"/>
                        <a:t>0.5925</a:t>
                      </a:r>
                    </a:p>
                  </a:txBody>
                  <a:tcPr/>
                </a:tc>
                <a:extLst>
                  <a:ext uri="{0D108BD9-81ED-4DB2-BD59-A6C34878D82A}">
                    <a16:rowId xmlns:a16="http://schemas.microsoft.com/office/drawing/2014/main" val="1087287611"/>
                  </a:ext>
                </a:extLst>
              </a:tr>
              <a:tr h="370840">
                <a:tc>
                  <a:txBody>
                    <a:bodyPr/>
                    <a:lstStyle/>
                    <a:p>
                      <a:r>
                        <a:rPr lang="it-IT"/>
                        <a:t>Precision</a:t>
                      </a:r>
                    </a:p>
                  </a:txBody>
                  <a:tcPr/>
                </a:tc>
                <a:tc>
                  <a:txBody>
                    <a:bodyPr/>
                    <a:lstStyle/>
                    <a:p>
                      <a:r>
                        <a:rPr lang="it-IT"/>
                        <a:t>0.5932</a:t>
                      </a:r>
                    </a:p>
                  </a:txBody>
                  <a:tcPr/>
                </a:tc>
                <a:extLst>
                  <a:ext uri="{0D108BD9-81ED-4DB2-BD59-A6C34878D82A}">
                    <a16:rowId xmlns:a16="http://schemas.microsoft.com/office/drawing/2014/main" val="906272582"/>
                  </a:ext>
                </a:extLst>
              </a:tr>
              <a:tr h="370840">
                <a:tc>
                  <a:txBody>
                    <a:bodyPr/>
                    <a:lstStyle/>
                    <a:p>
                      <a:r>
                        <a:rPr lang="it-IT"/>
                        <a:t>Recall</a:t>
                      </a:r>
                    </a:p>
                  </a:txBody>
                  <a:tcPr/>
                </a:tc>
                <a:tc>
                  <a:txBody>
                    <a:bodyPr/>
                    <a:lstStyle/>
                    <a:p>
                      <a:r>
                        <a:rPr lang="it-IT"/>
                        <a:t>0.5884</a:t>
                      </a:r>
                    </a:p>
                  </a:txBody>
                  <a:tcPr/>
                </a:tc>
                <a:extLst>
                  <a:ext uri="{0D108BD9-81ED-4DB2-BD59-A6C34878D82A}">
                    <a16:rowId xmlns:a16="http://schemas.microsoft.com/office/drawing/2014/main" val="752374402"/>
                  </a:ext>
                </a:extLst>
              </a:tr>
              <a:tr h="370840">
                <a:tc>
                  <a:txBody>
                    <a:bodyPr/>
                    <a:lstStyle/>
                    <a:p>
                      <a:r>
                        <a:rPr lang="it-IT"/>
                        <a:t>F1- Score</a:t>
                      </a:r>
                    </a:p>
                  </a:txBody>
                  <a:tcPr/>
                </a:tc>
                <a:tc>
                  <a:txBody>
                    <a:bodyPr/>
                    <a:lstStyle/>
                    <a:p>
                      <a:r>
                        <a:rPr lang="it-IT"/>
                        <a:t>0.5908</a:t>
                      </a:r>
                    </a:p>
                  </a:txBody>
                  <a:tcPr/>
                </a:tc>
                <a:extLst>
                  <a:ext uri="{0D108BD9-81ED-4DB2-BD59-A6C34878D82A}">
                    <a16:rowId xmlns:a16="http://schemas.microsoft.com/office/drawing/2014/main" val="3923689451"/>
                  </a:ext>
                </a:extLst>
              </a:tr>
            </a:tbl>
          </a:graphicData>
        </a:graphic>
      </p:graphicFrame>
      <p:sp>
        <p:nvSpPr>
          <p:cNvPr id="2" name="CasellaDiTesto 1">
            <a:extLst>
              <a:ext uri="{FF2B5EF4-FFF2-40B4-BE49-F238E27FC236}">
                <a16:creationId xmlns:a16="http://schemas.microsoft.com/office/drawing/2014/main" id="{F3F9759D-6C32-2F69-BEC1-C5B4D6D2A240}"/>
              </a:ext>
            </a:extLst>
          </p:cNvPr>
          <p:cNvSpPr txBox="1"/>
          <p:nvPr/>
        </p:nvSpPr>
        <p:spPr>
          <a:xfrm>
            <a:off x="730377" y="3698543"/>
            <a:ext cx="6519409" cy="3139321"/>
          </a:xfrm>
          <a:prstGeom prst="rect">
            <a:avLst/>
          </a:prstGeom>
          <a:noFill/>
        </p:spPr>
        <p:txBody>
          <a:bodyPr wrap="square" rtlCol="0">
            <a:spAutoFit/>
          </a:bodyPr>
          <a:lstStyle/>
          <a:p>
            <a:r>
              <a:rPr lang="it-IT">
                <a:solidFill>
                  <a:schemeClr val="bg1">
                    <a:lumMod val="95000"/>
                  </a:schemeClr>
                </a:solidFill>
              </a:rPr>
              <a:t>I risultati mostrano che la </a:t>
            </a:r>
            <a:r>
              <a:rPr lang="it-IT" b="1">
                <a:solidFill>
                  <a:schemeClr val="bg1">
                    <a:lumMod val="95000"/>
                  </a:schemeClr>
                </a:solidFill>
              </a:rPr>
              <a:t>Regressione Logistica</a:t>
            </a:r>
            <a:r>
              <a:rPr lang="it-IT">
                <a:solidFill>
                  <a:schemeClr val="bg1">
                    <a:lumMod val="95000"/>
                  </a:schemeClr>
                </a:solidFill>
              </a:rPr>
              <a:t> ha un'accuratezza del </a:t>
            </a:r>
            <a:r>
              <a:rPr lang="it-IT" b="1">
                <a:solidFill>
                  <a:schemeClr val="bg1">
                    <a:lumMod val="95000"/>
                  </a:schemeClr>
                </a:solidFill>
              </a:rPr>
              <a:t>59,25%</a:t>
            </a:r>
            <a:r>
              <a:rPr lang="it-IT">
                <a:solidFill>
                  <a:schemeClr val="bg1">
                    <a:lumMod val="95000"/>
                  </a:schemeClr>
                </a:solidFill>
              </a:rPr>
              <a:t>. Questo valore è molto basso; il modello fa solo poco meglio di una scelta casuale (50%). La </a:t>
            </a:r>
            <a:r>
              <a:rPr lang="it-IT" b="1">
                <a:solidFill>
                  <a:schemeClr val="bg1">
                    <a:lumMod val="95000"/>
                  </a:schemeClr>
                </a:solidFill>
              </a:rPr>
              <a:t>matrice di confusione</a:t>
            </a:r>
            <a:r>
              <a:rPr lang="it-IT">
                <a:solidFill>
                  <a:schemeClr val="bg1">
                    <a:lumMod val="95000"/>
                  </a:schemeClr>
                </a:solidFill>
              </a:rPr>
              <a:t> conferma questa debolezza: il modello ha classificato correttamente 4269 casi 'PRE' e 4210 'POST', ma ha commesso un numero elevato di errori, con 2887 falsi negativi e 2945 falsi positivi.</a:t>
            </a:r>
          </a:p>
          <a:p>
            <a:r>
              <a:rPr lang="it-IT">
                <a:solidFill>
                  <a:schemeClr val="bg1">
                    <a:lumMod val="95000"/>
                  </a:schemeClr>
                </a:solidFill>
              </a:rPr>
              <a:t>I valori di </a:t>
            </a:r>
            <a:r>
              <a:rPr lang="it-IT" b="1">
                <a:solidFill>
                  <a:schemeClr val="bg1">
                    <a:lumMod val="95000"/>
                  </a:schemeClr>
                </a:solidFill>
              </a:rPr>
              <a:t>Precision (0,5932)</a:t>
            </a:r>
            <a:r>
              <a:rPr lang="it-IT">
                <a:solidFill>
                  <a:schemeClr val="bg1">
                    <a:lumMod val="95000"/>
                  </a:schemeClr>
                </a:solidFill>
              </a:rPr>
              <a:t>, </a:t>
            </a:r>
            <a:r>
              <a:rPr lang="it-IT" b="1">
                <a:solidFill>
                  <a:schemeClr val="bg1">
                    <a:lumMod val="95000"/>
                  </a:schemeClr>
                </a:solidFill>
              </a:rPr>
              <a:t>Recall (0,5884)</a:t>
            </a:r>
            <a:r>
              <a:rPr lang="it-IT">
                <a:solidFill>
                  <a:schemeClr val="bg1">
                    <a:lumMod val="95000"/>
                  </a:schemeClr>
                </a:solidFill>
              </a:rPr>
              <a:t> ed </a:t>
            </a:r>
            <a:r>
              <a:rPr lang="it-IT" b="1">
                <a:solidFill>
                  <a:schemeClr val="bg1">
                    <a:lumMod val="95000"/>
                  </a:schemeClr>
                </a:solidFill>
              </a:rPr>
              <a:t>F1-Score (0,5908)</a:t>
            </a:r>
            <a:r>
              <a:rPr lang="it-IT">
                <a:solidFill>
                  <a:schemeClr val="bg1">
                    <a:lumMod val="95000"/>
                  </a:schemeClr>
                </a:solidFill>
              </a:rPr>
              <a:t> sono anch'essi bassi, indicando che il modello non è affidabile né nel classificare correttamente le istanze positive né nell'identificare tutte quelle effettivamente positive.</a:t>
            </a:r>
          </a:p>
          <a:p>
            <a:endParaRPr lang="it-IT">
              <a:solidFill>
                <a:schemeClr val="bg1">
                  <a:lumMod val="95000"/>
                </a:schemeClr>
              </a:solidFill>
            </a:endParaRPr>
          </a:p>
        </p:txBody>
      </p:sp>
    </p:spTree>
    <p:extLst>
      <p:ext uri="{BB962C8B-B14F-4D97-AF65-F5344CB8AC3E}">
        <p14:creationId xmlns:p14="http://schemas.microsoft.com/office/powerpoint/2010/main" val="35852950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BA8EE72-F3B5-ABD2-D775-58B078723D86}"/>
            </a:ext>
          </a:extLst>
        </p:cNvPr>
        <p:cNvGrpSpPr/>
        <p:nvPr/>
      </p:nvGrpSpPr>
      <p:grpSpPr>
        <a:xfrm>
          <a:off x="0" y="0"/>
          <a:ext cx="0" cy="0"/>
          <a:chOff x="0" y="0"/>
          <a:chExt cx="0" cy="0"/>
        </a:xfrm>
      </p:grpSpPr>
      <p:sp useBgFill="1">
        <p:nvSpPr>
          <p:cNvPr id="35" name="Rectangle 34">
            <a:extLst>
              <a:ext uri="{FF2B5EF4-FFF2-40B4-BE49-F238E27FC236}">
                <a16:creationId xmlns:a16="http://schemas.microsoft.com/office/drawing/2014/main" id="{B5C59E39-EBC6-BB53-D976-665F7CBCDC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BB7BB0C6-15D0-F31C-F7C0-4AA3BBCBF3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7388" y="181576"/>
            <a:ext cx="11823637" cy="6501088"/>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Segnaposto contenuto 27" descr="Immagine che contiene occhiali da sole, occhiali, Auricolari&#10;&#10;Il contenuto generato dall'IA potrebbe non essere corretto.">
            <a:extLst>
              <a:ext uri="{FF2B5EF4-FFF2-40B4-BE49-F238E27FC236}">
                <a16:creationId xmlns:a16="http://schemas.microsoft.com/office/drawing/2014/main" id="{9656A8D9-FDFE-1B87-0EAB-76ADC791E32F}"/>
              </a:ext>
            </a:extLst>
          </p:cNvPr>
          <p:cNvPicPr>
            <a:picLocks noChangeAspect="1"/>
          </p:cNvPicPr>
          <p:nvPr/>
        </p:nvPicPr>
        <p:blipFill>
          <a:blip r:embed="rId3">
            <a:alphaModFix amt="35000"/>
          </a:blip>
          <a:srcRect l="150" t="-978" r="150" b="-982"/>
          <a:stretch>
            <a:fillRect/>
          </a:stretch>
        </p:blipFill>
        <p:spPr>
          <a:xfrm>
            <a:off x="1797280" y="1277542"/>
            <a:ext cx="9168438" cy="5040146"/>
          </a:xfrm>
          <a:prstGeom prst="rect">
            <a:avLst/>
          </a:prstGeom>
        </p:spPr>
      </p:pic>
      <p:sp>
        <p:nvSpPr>
          <p:cNvPr id="9" name="Titolo 8">
            <a:extLst>
              <a:ext uri="{FF2B5EF4-FFF2-40B4-BE49-F238E27FC236}">
                <a16:creationId xmlns:a16="http://schemas.microsoft.com/office/drawing/2014/main" id="{762ECD3F-DC5F-F290-4697-61B4794968C6}"/>
              </a:ext>
            </a:extLst>
          </p:cNvPr>
          <p:cNvSpPr>
            <a:spLocks noGrp="1"/>
          </p:cNvSpPr>
          <p:nvPr>
            <p:ph type="title"/>
          </p:nvPr>
        </p:nvSpPr>
        <p:spPr>
          <a:xfrm>
            <a:off x="736599" y="761243"/>
            <a:ext cx="9035198" cy="681925"/>
          </a:xfrm>
        </p:spPr>
        <p:txBody>
          <a:bodyPr anchor="b">
            <a:noAutofit/>
          </a:bodyPr>
          <a:lstStyle/>
          <a:p>
            <a:r>
              <a:rPr lang="it-IT" sz="5400" b="1">
                <a:solidFill>
                  <a:srgbClr val="FFFFFF"/>
                </a:solidFill>
                <a:latin typeface=""/>
              </a:rPr>
              <a:t>MACHINE LEARNING</a:t>
            </a:r>
          </a:p>
        </p:txBody>
      </p:sp>
      <p:sp>
        <p:nvSpPr>
          <p:cNvPr id="29" name="CasellaDiTesto 28">
            <a:extLst>
              <a:ext uri="{FF2B5EF4-FFF2-40B4-BE49-F238E27FC236}">
                <a16:creationId xmlns:a16="http://schemas.microsoft.com/office/drawing/2014/main" id="{F8D7896B-CC71-3A22-F85D-964EFCA4379C}"/>
              </a:ext>
            </a:extLst>
          </p:cNvPr>
          <p:cNvSpPr txBox="1"/>
          <p:nvPr/>
        </p:nvSpPr>
        <p:spPr>
          <a:xfrm>
            <a:off x="755546" y="1313535"/>
            <a:ext cx="7875320" cy="461665"/>
          </a:xfrm>
          <a:prstGeom prst="rect">
            <a:avLst/>
          </a:prstGeom>
          <a:noFill/>
        </p:spPr>
        <p:txBody>
          <a:bodyPr wrap="square" rtlCol="0">
            <a:spAutoFit/>
          </a:bodyPr>
          <a:lstStyle/>
          <a:p>
            <a:r>
              <a:rPr lang="it-IT" sz="2400" u="sng">
                <a:solidFill>
                  <a:schemeClr val="bg1"/>
                </a:solidFill>
                <a:latin typeface=""/>
              </a:rPr>
              <a:t>Confronto finale</a:t>
            </a:r>
            <a:endParaRPr lang="it-IT" sz="2000" u="sng">
              <a:solidFill>
                <a:schemeClr val="bg1"/>
              </a:solidFill>
              <a:latin typeface=""/>
            </a:endParaRPr>
          </a:p>
        </p:txBody>
      </p:sp>
      <p:sp>
        <p:nvSpPr>
          <p:cNvPr id="4" name="CasellaDiTesto 3">
            <a:extLst>
              <a:ext uri="{FF2B5EF4-FFF2-40B4-BE49-F238E27FC236}">
                <a16:creationId xmlns:a16="http://schemas.microsoft.com/office/drawing/2014/main" id="{AF72C991-76AE-BDCF-7628-BF1C702429DE}"/>
              </a:ext>
            </a:extLst>
          </p:cNvPr>
          <p:cNvSpPr txBox="1"/>
          <p:nvPr/>
        </p:nvSpPr>
        <p:spPr>
          <a:xfrm>
            <a:off x="1226282" y="1788774"/>
            <a:ext cx="9761035" cy="4524315"/>
          </a:xfrm>
          <a:prstGeom prst="rect">
            <a:avLst/>
          </a:prstGeom>
          <a:noFill/>
        </p:spPr>
        <p:txBody>
          <a:bodyPr wrap="square">
            <a:spAutoFit/>
          </a:bodyPr>
          <a:lstStyle/>
          <a:p>
            <a:r>
              <a:rPr lang="it-IT" sz="2400">
                <a:solidFill>
                  <a:schemeClr val="bg1">
                    <a:lumMod val="95000"/>
                  </a:schemeClr>
                </a:solidFill>
              </a:rPr>
              <a:t>Al netto dei risultati ottenuti, il confronto tra i tre modelli evidenzia come </a:t>
            </a:r>
            <a:r>
              <a:rPr lang="it-IT" sz="2400" b="1">
                <a:solidFill>
                  <a:schemeClr val="bg1">
                    <a:lumMod val="95000"/>
                  </a:schemeClr>
                </a:solidFill>
              </a:rPr>
              <a:t>nessuno di essi si sia rivelato un approccio efficace</a:t>
            </a:r>
            <a:r>
              <a:rPr lang="it-IT" sz="2400">
                <a:solidFill>
                  <a:schemeClr val="bg1">
                    <a:lumMod val="95000"/>
                  </a:schemeClr>
                </a:solidFill>
              </a:rPr>
              <a:t> per distinguere il sentiment “</a:t>
            </a:r>
            <a:r>
              <a:rPr lang="it-IT" sz="2400" err="1">
                <a:solidFill>
                  <a:schemeClr val="bg1">
                    <a:lumMod val="95000"/>
                  </a:schemeClr>
                </a:solidFill>
              </a:rPr>
              <a:t>pre</a:t>
            </a:r>
            <a:r>
              <a:rPr lang="it-IT" sz="2400">
                <a:solidFill>
                  <a:schemeClr val="bg1">
                    <a:lumMod val="95000"/>
                  </a:schemeClr>
                </a:solidFill>
              </a:rPr>
              <a:t>” e “post” lancio. </a:t>
            </a:r>
          </a:p>
          <a:p>
            <a:r>
              <a:rPr lang="it-IT" sz="2400">
                <a:solidFill>
                  <a:schemeClr val="bg1">
                    <a:lumMod val="95000"/>
                  </a:schemeClr>
                </a:solidFill>
              </a:rPr>
              <a:t>Tutti i classificatori testati hanno raggiunto un’accuratezza inferiore al 60%, appena superiore alla baseline casuale. Questo dato indica che l’insuccesso non dipende tanto dalla scelta dell’algoritmo, quanto dalla </a:t>
            </a:r>
            <a:r>
              <a:rPr lang="it-IT" sz="2400" b="1">
                <a:solidFill>
                  <a:schemeClr val="bg1">
                    <a:lumMod val="95000"/>
                  </a:schemeClr>
                </a:solidFill>
              </a:rPr>
              <a:t>natura intrinseca dei dati</a:t>
            </a:r>
            <a:r>
              <a:rPr lang="it-IT" sz="2400">
                <a:solidFill>
                  <a:schemeClr val="bg1">
                    <a:lumMod val="95000"/>
                  </a:schemeClr>
                </a:solidFill>
              </a:rPr>
              <a:t>. </a:t>
            </a:r>
          </a:p>
          <a:p>
            <a:r>
              <a:rPr lang="it-IT" sz="2400">
                <a:solidFill>
                  <a:schemeClr val="bg1">
                    <a:lumMod val="95000"/>
                  </a:schemeClr>
                </a:solidFill>
              </a:rPr>
              <a:t>Il sentiment, infatti, mostra variazioni discontinue e rumorose, prive di pattern stabili che possano essere appresi dai modelli. È quindi plausibile che il limite principale non risieda nella capacità predittiva dei modelli stessi, ma nella difficoltà di catturare regole affidabili a partire da dati che riflettono dinamiche comunicative e sociali estremamente variabili.</a:t>
            </a:r>
          </a:p>
        </p:txBody>
      </p:sp>
    </p:spTree>
    <p:extLst>
      <p:ext uri="{BB962C8B-B14F-4D97-AF65-F5344CB8AC3E}">
        <p14:creationId xmlns:p14="http://schemas.microsoft.com/office/powerpoint/2010/main" val="37064984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29D98C7-B105-88B8-DB0A-F8CBF88477BB}"/>
            </a:ext>
          </a:extLst>
        </p:cNvPr>
        <p:cNvGrpSpPr/>
        <p:nvPr/>
      </p:nvGrpSpPr>
      <p:grpSpPr>
        <a:xfrm>
          <a:off x="0" y="0"/>
          <a:ext cx="0" cy="0"/>
          <a:chOff x="0" y="0"/>
          <a:chExt cx="0" cy="0"/>
        </a:xfrm>
      </p:grpSpPr>
      <p:sp useBgFill="1">
        <p:nvSpPr>
          <p:cNvPr id="35" name="Rectangle 34">
            <a:extLst>
              <a:ext uri="{FF2B5EF4-FFF2-40B4-BE49-F238E27FC236}">
                <a16:creationId xmlns:a16="http://schemas.microsoft.com/office/drawing/2014/main" id="{2D98EA0D-152E-34A5-1344-A120658C12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ACCDB131-0262-7EF1-468E-B3A2E81765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7388" y="181576"/>
            <a:ext cx="11823637" cy="6501088"/>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Segnaposto contenuto 27" descr="Immagine che contiene occhiali da sole, occhiali, Auricolari&#10;&#10;Il contenuto generato dall'IA potrebbe non essere corretto.">
            <a:extLst>
              <a:ext uri="{FF2B5EF4-FFF2-40B4-BE49-F238E27FC236}">
                <a16:creationId xmlns:a16="http://schemas.microsoft.com/office/drawing/2014/main" id="{F89D9415-3C93-7B26-DC12-0645FBD5AA8F}"/>
              </a:ext>
            </a:extLst>
          </p:cNvPr>
          <p:cNvPicPr>
            <a:picLocks noChangeAspect="1"/>
          </p:cNvPicPr>
          <p:nvPr/>
        </p:nvPicPr>
        <p:blipFill>
          <a:blip r:embed="rId2">
            <a:alphaModFix amt="35000"/>
          </a:blip>
          <a:srcRect l="150" t="-978" r="150" b="-982"/>
          <a:stretch>
            <a:fillRect/>
          </a:stretch>
        </p:blipFill>
        <p:spPr>
          <a:xfrm>
            <a:off x="1797280" y="1277542"/>
            <a:ext cx="9168438" cy="5040146"/>
          </a:xfrm>
          <a:prstGeom prst="rect">
            <a:avLst/>
          </a:prstGeom>
        </p:spPr>
      </p:pic>
      <p:sp>
        <p:nvSpPr>
          <p:cNvPr id="9" name="Titolo 8">
            <a:extLst>
              <a:ext uri="{FF2B5EF4-FFF2-40B4-BE49-F238E27FC236}">
                <a16:creationId xmlns:a16="http://schemas.microsoft.com/office/drawing/2014/main" id="{F37253CE-64FE-7E2E-37E1-DF7D68129AC1}"/>
              </a:ext>
            </a:extLst>
          </p:cNvPr>
          <p:cNvSpPr>
            <a:spLocks noGrp="1"/>
          </p:cNvSpPr>
          <p:nvPr>
            <p:ph type="title"/>
          </p:nvPr>
        </p:nvSpPr>
        <p:spPr>
          <a:xfrm>
            <a:off x="736598" y="761243"/>
            <a:ext cx="10229119" cy="681925"/>
          </a:xfrm>
        </p:spPr>
        <p:txBody>
          <a:bodyPr anchor="b">
            <a:noAutofit/>
          </a:bodyPr>
          <a:lstStyle/>
          <a:p>
            <a:r>
              <a:rPr lang="it-IT" sz="5400" b="1">
                <a:solidFill>
                  <a:srgbClr val="FFFFFF"/>
                </a:solidFill>
                <a:latin typeface=""/>
              </a:rPr>
              <a:t>ESPERIENZA SENSORIALI</a:t>
            </a:r>
          </a:p>
        </p:txBody>
      </p:sp>
      <p:pic>
        <p:nvPicPr>
          <p:cNvPr id="4" name="Immagine 3" descr="Immagine che contiene muro, interno, arredo, interior design&#10;&#10;Il contenuto generato dall'IA potrebbe non essere corretto.">
            <a:extLst>
              <a:ext uri="{FF2B5EF4-FFF2-40B4-BE49-F238E27FC236}">
                <a16:creationId xmlns:a16="http://schemas.microsoft.com/office/drawing/2014/main" id="{2AFC144F-5C13-9F69-87A8-E10AB37D5312}"/>
              </a:ext>
            </a:extLst>
          </p:cNvPr>
          <p:cNvPicPr>
            <a:picLocks noChangeAspect="1"/>
          </p:cNvPicPr>
          <p:nvPr/>
        </p:nvPicPr>
        <p:blipFill>
          <a:blip r:embed="rId3">
            <a:alphaModFix/>
          </a:blip>
          <a:stretch>
            <a:fillRect/>
          </a:stretch>
        </p:blipFill>
        <p:spPr>
          <a:xfrm>
            <a:off x="948598" y="2356743"/>
            <a:ext cx="5658584" cy="3189559"/>
          </a:xfrm>
          <a:prstGeom prst="rect">
            <a:avLst/>
          </a:prstGeom>
          <a:effectLst>
            <a:outerShdw blurRad="50800" dist="50800" dir="5400000" algn="ctr" rotWithShape="0">
              <a:srgbClr val="000000"/>
            </a:outerShdw>
            <a:softEdge rad="226026"/>
          </a:effectLst>
        </p:spPr>
      </p:pic>
      <p:pic>
        <p:nvPicPr>
          <p:cNvPr id="6" name="Immagine 5" descr="Immagine che contiene vestiti, persona, muro, Viso umano&#10;&#10;Il contenuto generato dall'IA potrebbe non essere corretto.">
            <a:extLst>
              <a:ext uri="{FF2B5EF4-FFF2-40B4-BE49-F238E27FC236}">
                <a16:creationId xmlns:a16="http://schemas.microsoft.com/office/drawing/2014/main" id="{DE55ED38-4F6B-2882-49DA-C7BBF5889BF5}"/>
              </a:ext>
            </a:extLst>
          </p:cNvPr>
          <p:cNvPicPr>
            <a:picLocks noChangeAspect="1"/>
          </p:cNvPicPr>
          <p:nvPr/>
        </p:nvPicPr>
        <p:blipFill>
          <a:blip r:embed="rId4"/>
          <a:stretch>
            <a:fillRect/>
          </a:stretch>
        </p:blipFill>
        <p:spPr>
          <a:xfrm>
            <a:off x="7455864" y="2351380"/>
            <a:ext cx="3192048" cy="3192048"/>
          </a:xfrm>
          <a:prstGeom prst="rect">
            <a:avLst/>
          </a:prstGeom>
          <a:effectLst>
            <a:softEdge rad="199449"/>
          </a:effectLst>
        </p:spPr>
      </p:pic>
      <p:sp>
        <p:nvSpPr>
          <p:cNvPr id="7" name="CasellaDiTesto 6">
            <a:extLst>
              <a:ext uri="{FF2B5EF4-FFF2-40B4-BE49-F238E27FC236}">
                <a16:creationId xmlns:a16="http://schemas.microsoft.com/office/drawing/2014/main" id="{E5D40784-A36C-BFF5-8B86-30A4C05EB27E}"/>
              </a:ext>
            </a:extLst>
          </p:cNvPr>
          <p:cNvSpPr txBox="1"/>
          <p:nvPr/>
        </p:nvSpPr>
        <p:spPr>
          <a:xfrm>
            <a:off x="1262743" y="5477129"/>
            <a:ext cx="5007428" cy="369332"/>
          </a:xfrm>
          <a:prstGeom prst="rect">
            <a:avLst/>
          </a:prstGeom>
          <a:noFill/>
        </p:spPr>
        <p:txBody>
          <a:bodyPr wrap="square" rtlCol="0">
            <a:spAutoFit/>
          </a:bodyPr>
          <a:lstStyle/>
          <a:p>
            <a:pPr algn="ctr"/>
            <a:r>
              <a:rPr lang="it-IT">
                <a:solidFill>
                  <a:schemeClr val="bg1"/>
                </a:solidFill>
              </a:rPr>
              <a:t>LA HOME DEL VISION PRO</a:t>
            </a:r>
          </a:p>
        </p:txBody>
      </p:sp>
      <p:sp>
        <p:nvSpPr>
          <p:cNvPr id="8" name="CasellaDiTesto 7">
            <a:extLst>
              <a:ext uri="{FF2B5EF4-FFF2-40B4-BE49-F238E27FC236}">
                <a16:creationId xmlns:a16="http://schemas.microsoft.com/office/drawing/2014/main" id="{A4918300-A37A-D85D-ED5D-FCA292B0EF8D}"/>
              </a:ext>
            </a:extLst>
          </p:cNvPr>
          <p:cNvSpPr txBox="1"/>
          <p:nvPr/>
        </p:nvSpPr>
        <p:spPr>
          <a:xfrm>
            <a:off x="7511547" y="5477129"/>
            <a:ext cx="3454171" cy="369332"/>
          </a:xfrm>
          <a:prstGeom prst="rect">
            <a:avLst/>
          </a:prstGeom>
          <a:noFill/>
        </p:spPr>
        <p:txBody>
          <a:bodyPr wrap="square" rtlCol="0">
            <a:spAutoFit/>
          </a:bodyPr>
          <a:lstStyle/>
          <a:p>
            <a:r>
              <a:rPr lang="it-IT">
                <a:solidFill>
                  <a:schemeClr val="bg1"/>
                </a:solidFill>
              </a:rPr>
              <a:t>CONTROLLO TRAMITE GESTI</a:t>
            </a:r>
          </a:p>
        </p:txBody>
      </p:sp>
    </p:spTree>
    <p:extLst>
      <p:ext uri="{BB962C8B-B14F-4D97-AF65-F5344CB8AC3E}">
        <p14:creationId xmlns:p14="http://schemas.microsoft.com/office/powerpoint/2010/main" val="31060565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41087B8-BE6A-1AB6-C126-EEBAFEB71507}"/>
            </a:ext>
          </a:extLst>
        </p:cNvPr>
        <p:cNvGrpSpPr/>
        <p:nvPr/>
      </p:nvGrpSpPr>
      <p:grpSpPr>
        <a:xfrm>
          <a:off x="0" y="0"/>
          <a:ext cx="0" cy="0"/>
          <a:chOff x="0" y="0"/>
          <a:chExt cx="0" cy="0"/>
        </a:xfrm>
      </p:grpSpPr>
      <p:sp useBgFill="1">
        <p:nvSpPr>
          <p:cNvPr id="35" name="Rectangle 34">
            <a:extLst>
              <a:ext uri="{FF2B5EF4-FFF2-40B4-BE49-F238E27FC236}">
                <a16:creationId xmlns:a16="http://schemas.microsoft.com/office/drawing/2014/main" id="{DC233E3F-DE3C-8E29-AFE5-0A66B514DE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sp>
        <p:nvSpPr>
          <p:cNvPr id="37" name="Rectangle 36">
            <a:extLst>
              <a:ext uri="{FF2B5EF4-FFF2-40B4-BE49-F238E27FC236}">
                <a16:creationId xmlns:a16="http://schemas.microsoft.com/office/drawing/2014/main" id="{46BF736B-0FF8-21FB-C003-6EB8D823CD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7388" y="181576"/>
            <a:ext cx="11823637" cy="6501088"/>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pic>
        <p:nvPicPr>
          <p:cNvPr id="28" name="Segnaposto contenuto 27" descr="Immagine che contiene occhiali da sole, occhiali, Auricolari&#10;&#10;Il contenuto generato dall'IA potrebbe non essere corretto.">
            <a:extLst>
              <a:ext uri="{FF2B5EF4-FFF2-40B4-BE49-F238E27FC236}">
                <a16:creationId xmlns:a16="http://schemas.microsoft.com/office/drawing/2014/main" id="{E7C375AA-E11A-F05A-65ED-7994E67630A8}"/>
              </a:ext>
            </a:extLst>
          </p:cNvPr>
          <p:cNvPicPr>
            <a:picLocks noChangeAspect="1"/>
          </p:cNvPicPr>
          <p:nvPr/>
        </p:nvPicPr>
        <p:blipFill>
          <a:blip r:embed="rId2">
            <a:alphaModFix amt="35000"/>
          </a:blip>
          <a:srcRect l="150" t="-978" r="150" b="-982"/>
          <a:stretch>
            <a:fillRect/>
          </a:stretch>
        </p:blipFill>
        <p:spPr>
          <a:xfrm>
            <a:off x="1797280" y="1277542"/>
            <a:ext cx="9168438" cy="5040146"/>
          </a:xfrm>
          <a:prstGeom prst="rect">
            <a:avLst/>
          </a:prstGeom>
        </p:spPr>
      </p:pic>
      <p:sp>
        <p:nvSpPr>
          <p:cNvPr id="9" name="Titolo 8">
            <a:extLst>
              <a:ext uri="{FF2B5EF4-FFF2-40B4-BE49-F238E27FC236}">
                <a16:creationId xmlns:a16="http://schemas.microsoft.com/office/drawing/2014/main" id="{8D44980C-CC1F-888C-8CE1-BA2FF970F080}"/>
              </a:ext>
            </a:extLst>
          </p:cNvPr>
          <p:cNvSpPr>
            <a:spLocks noGrp="1"/>
          </p:cNvSpPr>
          <p:nvPr>
            <p:ph type="title"/>
          </p:nvPr>
        </p:nvSpPr>
        <p:spPr>
          <a:xfrm>
            <a:off x="736598" y="761243"/>
            <a:ext cx="10918589" cy="681925"/>
          </a:xfrm>
        </p:spPr>
        <p:txBody>
          <a:bodyPr anchor="b">
            <a:noAutofit/>
          </a:bodyPr>
          <a:lstStyle/>
          <a:p>
            <a:r>
              <a:rPr lang="it-IT" sz="5400" b="1">
                <a:solidFill>
                  <a:srgbClr val="FFFFFF"/>
                </a:solidFill>
                <a:latin typeface=""/>
              </a:rPr>
              <a:t>STORIA E COMPETITORS</a:t>
            </a:r>
          </a:p>
        </p:txBody>
      </p:sp>
      <p:grpSp>
        <p:nvGrpSpPr>
          <p:cNvPr id="5" name="Group 35">
            <a:extLst>
              <a:ext uri="{FF2B5EF4-FFF2-40B4-BE49-F238E27FC236}">
                <a16:creationId xmlns:a16="http://schemas.microsoft.com/office/drawing/2014/main" id="{D4F85647-FFE3-97AD-098E-FB86CA668966}"/>
              </a:ext>
            </a:extLst>
          </p:cNvPr>
          <p:cNvGrpSpPr/>
          <p:nvPr/>
        </p:nvGrpSpPr>
        <p:grpSpPr>
          <a:xfrm>
            <a:off x="821841" y="1376661"/>
            <a:ext cx="10327994" cy="4443412"/>
            <a:chOff x="792657" y="1376661"/>
            <a:chExt cx="10327994" cy="4443412"/>
          </a:xfrm>
        </p:grpSpPr>
        <p:grpSp>
          <p:nvGrpSpPr>
            <p:cNvPr id="10" name="Group 36">
              <a:extLst>
                <a:ext uri="{FF2B5EF4-FFF2-40B4-BE49-F238E27FC236}">
                  <a16:creationId xmlns:a16="http://schemas.microsoft.com/office/drawing/2014/main" id="{B744F85D-EE0F-6AD0-0CF5-A81333591C3D}"/>
                </a:ext>
              </a:extLst>
            </p:cNvPr>
            <p:cNvGrpSpPr/>
            <p:nvPr/>
          </p:nvGrpSpPr>
          <p:grpSpPr>
            <a:xfrm>
              <a:off x="2575864" y="3094772"/>
              <a:ext cx="1575176" cy="1735628"/>
              <a:chOff x="737802" y="1707303"/>
              <a:chExt cx="1575176" cy="1735628"/>
            </a:xfrm>
          </p:grpSpPr>
          <p:cxnSp>
            <p:nvCxnSpPr>
              <p:cNvPr id="62" name="Straight Connector 83">
                <a:extLst>
                  <a:ext uri="{FF2B5EF4-FFF2-40B4-BE49-F238E27FC236}">
                    <a16:creationId xmlns:a16="http://schemas.microsoft.com/office/drawing/2014/main" id="{77534657-122E-ABA8-E8CE-62BDF7A5E2D8}"/>
                  </a:ext>
                </a:extLst>
              </p:cNvPr>
              <p:cNvCxnSpPr>
                <a:cxnSpLocks/>
              </p:cNvCxnSpPr>
              <p:nvPr/>
            </p:nvCxnSpPr>
            <p:spPr>
              <a:xfrm>
                <a:off x="1157576" y="2061606"/>
                <a:ext cx="731520" cy="0"/>
              </a:xfrm>
              <a:prstGeom prst="line">
                <a:avLst/>
              </a:prstGeom>
              <a:ln w="31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3" name="TextBox 84">
                <a:extLst>
                  <a:ext uri="{FF2B5EF4-FFF2-40B4-BE49-F238E27FC236}">
                    <a16:creationId xmlns:a16="http://schemas.microsoft.com/office/drawing/2014/main" id="{645B413B-D4F7-CF3A-FC1E-8C7D63BFA7D6}"/>
                  </a:ext>
                </a:extLst>
              </p:cNvPr>
              <p:cNvSpPr txBox="1"/>
              <p:nvPr/>
            </p:nvSpPr>
            <p:spPr>
              <a:xfrm>
                <a:off x="1030868" y="2381102"/>
                <a:ext cx="989037" cy="1061829"/>
              </a:xfrm>
              <a:prstGeom prst="rect">
                <a:avLst/>
              </a:prstGeom>
              <a:noFill/>
            </p:spPr>
            <p:txBody>
              <a:bodyPr wrap="square" rtlCol="0">
                <a:spAutoFit/>
              </a:bodyPr>
              <a:lstStyle/>
              <a:p>
                <a:pPr algn="ctr"/>
                <a:r>
                  <a:rPr lang="it-IT" sz="900">
                    <a:solidFill>
                      <a:schemeClr val="bg1">
                        <a:lumMod val="95000"/>
                      </a:schemeClr>
                    </a:solidFill>
                  </a:rPr>
                  <a:t>Primo tentativo di portare la VR al mercato consumer, con risultati limitati ma simbolici.</a:t>
                </a:r>
              </a:p>
              <a:p>
                <a:pPr algn="ctr"/>
                <a:endParaRPr lang="en-US" sz="900">
                  <a:solidFill>
                    <a:schemeClr val="bg1">
                      <a:lumMod val="95000"/>
                    </a:schemeClr>
                  </a:solidFill>
                </a:endParaRPr>
              </a:p>
            </p:txBody>
          </p:sp>
          <p:sp>
            <p:nvSpPr>
              <p:cNvPr id="64" name="TextBox 85">
                <a:extLst>
                  <a:ext uri="{FF2B5EF4-FFF2-40B4-BE49-F238E27FC236}">
                    <a16:creationId xmlns:a16="http://schemas.microsoft.com/office/drawing/2014/main" id="{FCDDFD2E-D45A-98BA-714C-9F8F927FD4F5}"/>
                  </a:ext>
                </a:extLst>
              </p:cNvPr>
              <p:cNvSpPr txBox="1"/>
              <p:nvPr/>
            </p:nvSpPr>
            <p:spPr>
              <a:xfrm>
                <a:off x="737802" y="2163889"/>
                <a:ext cx="1575176" cy="276999"/>
              </a:xfrm>
              <a:prstGeom prst="rect">
                <a:avLst/>
              </a:prstGeom>
              <a:noFill/>
            </p:spPr>
            <p:txBody>
              <a:bodyPr wrap="none" rtlCol="0">
                <a:spAutoFit/>
              </a:bodyPr>
              <a:lstStyle/>
              <a:p>
                <a:pPr algn="ctr"/>
                <a:r>
                  <a:rPr lang="en-US" sz="1200" b="1">
                    <a:solidFill>
                      <a:schemeClr val="bg1"/>
                    </a:solidFill>
                  </a:rPr>
                  <a:t>Nintendo Virtual Boy</a:t>
                </a:r>
              </a:p>
            </p:txBody>
          </p:sp>
          <p:sp>
            <p:nvSpPr>
              <p:cNvPr id="65" name="TextBox 86">
                <a:extLst>
                  <a:ext uri="{FF2B5EF4-FFF2-40B4-BE49-F238E27FC236}">
                    <a16:creationId xmlns:a16="http://schemas.microsoft.com/office/drawing/2014/main" id="{7BA4C44D-79F9-1854-98F5-01207BADB231}"/>
                  </a:ext>
                </a:extLst>
              </p:cNvPr>
              <p:cNvSpPr txBox="1"/>
              <p:nvPr/>
            </p:nvSpPr>
            <p:spPr>
              <a:xfrm>
                <a:off x="1203825" y="1707303"/>
                <a:ext cx="643126" cy="369332"/>
              </a:xfrm>
              <a:prstGeom prst="rect">
                <a:avLst/>
              </a:prstGeom>
              <a:noFill/>
            </p:spPr>
            <p:txBody>
              <a:bodyPr wrap="none" rtlCol="0">
                <a:spAutoFit/>
              </a:bodyPr>
              <a:lstStyle/>
              <a:p>
                <a:pPr algn="ctr"/>
                <a:r>
                  <a:rPr lang="en-US">
                    <a:solidFill>
                      <a:srgbClr val="4383A9"/>
                    </a:solidFill>
                  </a:rPr>
                  <a:t>1995</a:t>
                </a:r>
              </a:p>
            </p:txBody>
          </p:sp>
        </p:grpSp>
        <p:grpSp>
          <p:nvGrpSpPr>
            <p:cNvPr id="11" name="Group 37">
              <a:extLst>
                <a:ext uri="{FF2B5EF4-FFF2-40B4-BE49-F238E27FC236}">
                  <a16:creationId xmlns:a16="http://schemas.microsoft.com/office/drawing/2014/main" id="{D6560FF1-08D2-F4F3-3191-9AFE5604E397}"/>
                </a:ext>
              </a:extLst>
            </p:cNvPr>
            <p:cNvGrpSpPr/>
            <p:nvPr/>
          </p:nvGrpSpPr>
          <p:grpSpPr>
            <a:xfrm>
              <a:off x="4605996" y="1376661"/>
              <a:ext cx="1223412" cy="1874128"/>
              <a:chOff x="913687" y="1707303"/>
              <a:chExt cx="1223412" cy="1874128"/>
            </a:xfrm>
          </p:grpSpPr>
          <p:cxnSp>
            <p:nvCxnSpPr>
              <p:cNvPr id="58" name="Straight Connector 79">
                <a:extLst>
                  <a:ext uri="{FF2B5EF4-FFF2-40B4-BE49-F238E27FC236}">
                    <a16:creationId xmlns:a16="http://schemas.microsoft.com/office/drawing/2014/main" id="{E6A98DBB-78B5-D503-B596-2C57E2538A5E}"/>
                  </a:ext>
                </a:extLst>
              </p:cNvPr>
              <p:cNvCxnSpPr>
                <a:cxnSpLocks/>
              </p:cNvCxnSpPr>
              <p:nvPr/>
            </p:nvCxnSpPr>
            <p:spPr>
              <a:xfrm>
                <a:off x="1157576" y="2061606"/>
                <a:ext cx="731520" cy="0"/>
              </a:xfrm>
              <a:prstGeom prst="line">
                <a:avLst/>
              </a:prstGeom>
              <a:ln w="31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59" name="TextBox 80">
                <a:extLst>
                  <a:ext uri="{FF2B5EF4-FFF2-40B4-BE49-F238E27FC236}">
                    <a16:creationId xmlns:a16="http://schemas.microsoft.com/office/drawing/2014/main" id="{49AB3EE4-F633-78BE-8698-3AF0DAD78908}"/>
                  </a:ext>
                </a:extLst>
              </p:cNvPr>
              <p:cNvSpPr txBox="1"/>
              <p:nvPr/>
            </p:nvSpPr>
            <p:spPr>
              <a:xfrm>
                <a:off x="1030868" y="2381102"/>
                <a:ext cx="989037" cy="1200329"/>
              </a:xfrm>
              <a:prstGeom prst="rect">
                <a:avLst/>
              </a:prstGeom>
              <a:noFill/>
            </p:spPr>
            <p:txBody>
              <a:bodyPr wrap="square" rtlCol="0">
                <a:spAutoFit/>
              </a:bodyPr>
              <a:lstStyle/>
              <a:p>
                <a:pPr algn="ctr"/>
                <a:r>
                  <a:rPr lang="it-IT" sz="900">
                    <a:solidFill>
                      <a:schemeClr val="bg1">
                        <a:lumMod val="95000"/>
                      </a:schemeClr>
                    </a:solidFill>
                  </a:rPr>
                  <a:t>L’inizio della VR moderna, grazie al successo su Kickstarter e all’acquisizione da parte di Facebook (Meta).</a:t>
                </a:r>
              </a:p>
            </p:txBody>
          </p:sp>
          <p:sp>
            <p:nvSpPr>
              <p:cNvPr id="60" name="TextBox 81">
                <a:extLst>
                  <a:ext uri="{FF2B5EF4-FFF2-40B4-BE49-F238E27FC236}">
                    <a16:creationId xmlns:a16="http://schemas.microsoft.com/office/drawing/2014/main" id="{4644AA53-55CF-B452-035E-0EABE61BFFE3}"/>
                  </a:ext>
                </a:extLst>
              </p:cNvPr>
              <p:cNvSpPr txBox="1"/>
              <p:nvPr/>
            </p:nvSpPr>
            <p:spPr>
              <a:xfrm>
                <a:off x="913687" y="2163889"/>
                <a:ext cx="1223412" cy="276999"/>
              </a:xfrm>
              <a:prstGeom prst="rect">
                <a:avLst/>
              </a:prstGeom>
              <a:noFill/>
            </p:spPr>
            <p:txBody>
              <a:bodyPr wrap="none" rtlCol="0">
                <a:spAutoFit/>
              </a:bodyPr>
              <a:lstStyle/>
              <a:p>
                <a:pPr algn="ctr"/>
                <a:r>
                  <a:rPr lang="en-US" sz="1200" b="1">
                    <a:solidFill>
                      <a:schemeClr val="bg1"/>
                    </a:solidFill>
                  </a:rPr>
                  <a:t>Oculus Rift DK1</a:t>
                </a:r>
              </a:p>
            </p:txBody>
          </p:sp>
          <p:sp>
            <p:nvSpPr>
              <p:cNvPr id="61" name="TextBox 82">
                <a:extLst>
                  <a:ext uri="{FF2B5EF4-FFF2-40B4-BE49-F238E27FC236}">
                    <a16:creationId xmlns:a16="http://schemas.microsoft.com/office/drawing/2014/main" id="{ADEFCFC0-5540-00E7-0F15-FD26CC2BDB7E}"/>
                  </a:ext>
                </a:extLst>
              </p:cNvPr>
              <p:cNvSpPr txBox="1"/>
              <p:nvPr/>
            </p:nvSpPr>
            <p:spPr>
              <a:xfrm>
                <a:off x="1215302" y="1707303"/>
                <a:ext cx="620171" cy="369332"/>
              </a:xfrm>
              <a:prstGeom prst="rect">
                <a:avLst/>
              </a:prstGeom>
              <a:noFill/>
            </p:spPr>
            <p:txBody>
              <a:bodyPr wrap="none" rtlCol="0">
                <a:spAutoFit/>
              </a:bodyPr>
              <a:lstStyle/>
              <a:p>
                <a:pPr algn="ctr"/>
                <a:r>
                  <a:rPr lang="en-US">
                    <a:solidFill>
                      <a:srgbClr val="63A8CC"/>
                    </a:solidFill>
                  </a:rPr>
                  <a:t>2013</a:t>
                </a:r>
              </a:p>
            </p:txBody>
          </p:sp>
        </p:grpSp>
        <p:grpSp>
          <p:nvGrpSpPr>
            <p:cNvPr id="12" name="Group 38">
              <a:extLst>
                <a:ext uri="{FF2B5EF4-FFF2-40B4-BE49-F238E27FC236}">
                  <a16:creationId xmlns:a16="http://schemas.microsoft.com/office/drawing/2014/main" id="{974CDB0E-2D35-5CF8-AA3D-35BBFE761843}"/>
                </a:ext>
              </a:extLst>
            </p:cNvPr>
            <p:cNvGrpSpPr/>
            <p:nvPr/>
          </p:nvGrpSpPr>
          <p:grpSpPr>
            <a:xfrm>
              <a:off x="1107250" y="1585525"/>
              <a:ext cx="9934549" cy="4234548"/>
              <a:chOff x="1107250" y="1585525"/>
              <a:chExt cx="9934549" cy="4234548"/>
            </a:xfrm>
          </p:grpSpPr>
          <p:grpSp>
            <p:nvGrpSpPr>
              <p:cNvPr id="38" name="Group 59">
                <a:extLst>
                  <a:ext uri="{FF2B5EF4-FFF2-40B4-BE49-F238E27FC236}">
                    <a16:creationId xmlns:a16="http://schemas.microsoft.com/office/drawing/2014/main" id="{1EF3EE7E-BC76-641F-F5C5-3731B70039A2}"/>
                  </a:ext>
                </a:extLst>
              </p:cNvPr>
              <p:cNvGrpSpPr/>
              <p:nvPr/>
            </p:nvGrpSpPr>
            <p:grpSpPr>
              <a:xfrm>
                <a:off x="1107250" y="1585525"/>
                <a:ext cx="9934549" cy="4234548"/>
                <a:chOff x="1107250" y="1585525"/>
                <a:chExt cx="9934549" cy="4234548"/>
              </a:xfrm>
            </p:grpSpPr>
            <p:grpSp>
              <p:nvGrpSpPr>
                <p:cNvPr id="45" name="Graphic 17">
                  <a:extLst>
                    <a:ext uri="{FF2B5EF4-FFF2-40B4-BE49-F238E27FC236}">
                      <a16:creationId xmlns:a16="http://schemas.microsoft.com/office/drawing/2014/main" id="{E6EDD992-27B2-61A2-45B9-36FDB849BCFF}"/>
                    </a:ext>
                  </a:extLst>
                </p:cNvPr>
                <p:cNvGrpSpPr/>
                <p:nvPr/>
              </p:nvGrpSpPr>
              <p:grpSpPr>
                <a:xfrm>
                  <a:off x="1515611" y="1993886"/>
                  <a:ext cx="9154554" cy="3391111"/>
                  <a:chOff x="1537328" y="1993886"/>
                  <a:chExt cx="9154554" cy="3391111"/>
                </a:xfrm>
                <a:noFill/>
                <a:effectLst/>
              </p:grpSpPr>
              <p:sp>
                <p:nvSpPr>
                  <p:cNvPr id="52" name="Freeform: Shape 73">
                    <a:extLst>
                      <a:ext uri="{FF2B5EF4-FFF2-40B4-BE49-F238E27FC236}">
                        <a16:creationId xmlns:a16="http://schemas.microsoft.com/office/drawing/2014/main" id="{6B6F0BC8-5CA7-CDDE-2EFA-DC4748BEF7CA}"/>
                      </a:ext>
                    </a:extLst>
                  </p:cNvPr>
                  <p:cNvSpPr/>
                  <p:nvPr/>
                </p:nvSpPr>
                <p:spPr>
                  <a:xfrm>
                    <a:off x="9656324" y="1993886"/>
                    <a:ext cx="1035558" cy="1235207"/>
                  </a:xfrm>
                  <a:custGeom>
                    <a:avLst/>
                    <a:gdLst>
                      <a:gd name="connsiteX0" fmla="*/ 0 w 1035558"/>
                      <a:gd name="connsiteY0" fmla="*/ 1235208 h 1235207"/>
                      <a:gd name="connsiteX1" fmla="*/ 1035558 w 1035558"/>
                      <a:gd name="connsiteY1" fmla="*/ 6 h 1235207"/>
                    </a:gdLst>
                    <a:ahLst/>
                    <a:cxnLst>
                      <a:cxn ang="0">
                        <a:pos x="connsiteX0" y="connsiteY0"/>
                      </a:cxn>
                      <a:cxn ang="0">
                        <a:pos x="connsiteX1" y="connsiteY1"/>
                      </a:cxn>
                    </a:cxnLst>
                    <a:rect l="l" t="t" r="r" b="b"/>
                    <a:pathLst>
                      <a:path w="1035558" h="1235207">
                        <a:moveTo>
                          <a:pt x="0" y="1235208"/>
                        </a:moveTo>
                        <a:cubicBezTo>
                          <a:pt x="210503" y="597605"/>
                          <a:pt x="477964" y="-2185"/>
                          <a:pt x="1035558" y="6"/>
                        </a:cubicBezTo>
                      </a:path>
                    </a:pathLst>
                  </a:custGeom>
                  <a:noFill/>
                  <a:ln w="92075" cap="flat">
                    <a:solidFill>
                      <a:srgbClr val="FF6B6B"/>
                    </a:solidFill>
                    <a:prstDash val="solid"/>
                    <a:miter/>
                  </a:ln>
                </p:spPr>
                <p:txBody>
                  <a:bodyPr rtlCol="0" anchor="ctr"/>
                  <a:lstStyle/>
                  <a:p>
                    <a:endParaRPr lang="en-US"/>
                  </a:p>
                </p:txBody>
              </p:sp>
              <p:sp>
                <p:nvSpPr>
                  <p:cNvPr id="53" name="Freeform: Shape 74">
                    <a:extLst>
                      <a:ext uri="{FF2B5EF4-FFF2-40B4-BE49-F238E27FC236}">
                        <a16:creationId xmlns:a16="http://schemas.microsoft.com/office/drawing/2014/main" id="{80700E67-2262-D930-4E4C-A796A5014EBA}"/>
                      </a:ext>
                    </a:extLst>
                  </p:cNvPr>
                  <p:cNvSpPr/>
                  <p:nvPr/>
                </p:nvSpPr>
                <p:spPr>
                  <a:xfrm>
                    <a:off x="7957883" y="3225809"/>
                    <a:ext cx="1696847" cy="1473612"/>
                  </a:xfrm>
                  <a:custGeom>
                    <a:avLst/>
                    <a:gdLst>
                      <a:gd name="connsiteX0" fmla="*/ 0 w 1687830"/>
                      <a:gd name="connsiteY0" fmla="*/ 709708 h 1473612"/>
                      <a:gd name="connsiteX1" fmla="*/ 864775 w 1687830"/>
                      <a:gd name="connsiteY1" fmla="*/ 1473613 h 1473612"/>
                      <a:gd name="connsiteX2" fmla="*/ 1687830 w 1687830"/>
                      <a:gd name="connsiteY2" fmla="*/ 0 h 1473612"/>
                    </a:gdLst>
                    <a:ahLst/>
                    <a:cxnLst>
                      <a:cxn ang="0">
                        <a:pos x="connsiteX0" y="connsiteY0"/>
                      </a:cxn>
                      <a:cxn ang="0">
                        <a:pos x="connsiteX1" y="connsiteY1"/>
                      </a:cxn>
                      <a:cxn ang="0">
                        <a:pos x="connsiteX2" y="connsiteY2"/>
                      </a:cxn>
                    </a:cxnLst>
                    <a:rect l="l" t="t" r="r" b="b"/>
                    <a:pathLst>
                      <a:path w="1687830" h="1473612">
                        <a:moveTo>
                          <a:pt x="0" y="709708"/>
                        </a:moveTo>
                        <a:cubicBezTo>
                          <a:pt x="248888" y="1113187"/>
                          <a:pt x="441007" y="1473613"/>
                          <a:pt x="864775" y="1473613"/>
                        </a:cubicBezTo>
                        <a:cubicBezTo>
                          <a:pt x="1287971" y="1473613"/>
                          <a:pt x="1453611" y="713804"/>
                          <a:pt x="1687830" y="0"/>
                        </a:cubicBezTo>
                      </a:path>
                    </a:pathLst>
                  </a:custGeom>
                  <a:noFill/>
                  <a:ln w="92075" cap="flat">
                    <a:solidFill>
                      <a:srgbClr val="FF9740"/>
                    </a:solidFill>
                    <a:prstDash val="solid"/>
                    <a:miter/>
                  </a:ln>
                </p:spPr>
                <p:txBody>
                  <a:bodyPr rtlCol="0" anchor="ctr"/>
                  <a:lstStyle/>
                  <a:p>
                    <a:endParaRPr lang="en-US"/>
                  </a:p>
                </p:txBody>
              </p:sp>
              <p:sp>
                <p:nvSpPr>
                  <p:cNvPr id="54" name="Freeform: Shape 75">
                    <a:extLst>
                      <a:ext uri="{FF2B5EF4-FFF2-40B4-BE49-F238E27FC236}">
                        <a16:creationId xmlns:a16="http://schemas.microsoft.com/office/drawing/2014/main" id="{E0C1C44B-4B42-D6A2-A158-F01869692AB8}"/>
                      </a:ext>
                    </a:extLst>
                  </p:cNvPr>
                  <p:cNvSpPr/>
                  <p:nvPr/>
                </p:nvSpPr>
                <p:spPr>
                  <a:xfrm>
                    <a:off x="6299708" y="2915633"/>
                    <a:ext cx="1658175" cy="1021555"/>
                  </a:xfrm>
                  <a:custGeom>
                    <a:avLst/>
                    <a:gdLst>
                      <a:gd name="connsiteX0" fmla="*/ 0 w 1637061"/>
                      <a:gd name="connsiteY0" fmla="*/ 664274 h 1021556"/>
                      <a:gd name="connsiteX1" fmla="*/ 794480 w 1637061"/>
                      <a:gd name="connsiteY1" fmla="*/ 0 h 1021556"/>
                      <a:gd name="connsiteX2" fmla="*/ 1637062 w 1637061"/>
                      <a:gd name="connsiteY2" fmla="*/ 1021556 h 1021556"/>
                    </a:gdLst>
                    <a:ahLst/>
                    <a:cxnLst>
                      <a:cxn ang="0">
                        <a:pos x="connsiteX0" y="connsiteY0"/>
                      </a:cxn>
                      <a:cxn ang="0">
                        <a:pos x="connsiteX1" y="connsiteY1"/>
                      </a:cxn>
                      <a:cxn ang="0">
                        <a:pos x="connsiteX2" y="connsiteY2"/>
                      </a:cxn>
                    </a:cxnLst>
                    <a:rect l="l" t="t" r="r" b="b"/>
                    <a:pathLst>
                      <a:path w="1637061" h="1021556">
                        <a:moveTo>
                          <a:pt x="0" y="664274"/>
                        </a:moveTo>
                        <a:cubicBezTo>
                          <a:pt x="239363" y="334137"/>
                          <a:pt x="462439" y="0"/>
                          <a:pt x="794480" y="0"/>
                        </a:cubicBezTo>
                        <a:cubicBezTo>
                          <a:pt x="1078706" y="0"/>
                          <a:pt x="1381601" y="482060"/>
                          <a:pt x="1637062" y="1021556"/>
                        </a:cubicBezTo>
                      </a:path>
                    </a:pathLst>
                  </a:custGeom>
                  <a:noFill/>
                  <a:ln w="92075" cap="flat">
                    <a:solidFill>
                      <a:srgbClr val="FFC851"/>
                    </a:solidFill>
                    <a:prstDash val="solid"/>
                    <a:miter/>
                  </a:ln>
                </p:spPr>
                <p:txBody>
                  <a:bodyPr rtlCol="0" anchor="ctr"/>
                  <a:lstStyle/>
                  <a:p>
                    <a:endParaRPr lang="en-US"/>
                  </a:p>
                </p:txBody>
              </p:sp>
              <p:sp>
                <p:nvSpPr>
                  <p:cNvPr id="55" name="Freeform: Shape 76">
                    <a:extLst>
                      <a:ext uri="{FF2B5EF4-FFF2-40B4-BE49-F238E27FC236}">
                        <a16:creationId xmlns:a16="http://schemas.microsoft.com/office/drawing/2014/main" id="{DBFE95D8-EB4F-3D96-F51B-35AC8435E4AA}"/>
                      </a:ext>
                    </a:extLst>
                  </p:cNvPr>
                  <p:cNvSpPr/>
                  <p:nvPr/>
                </p:nvSpPr>
                <p:spPr>
                  <a:xfrm>
                    <a:off x="4277264" y="3211429"/>
                    <a:ext cx="2022443" cy="1021555"/>
                  </a:xfrm>
                  <a:custGeom>
                    <a:avLst/>
                    <a:gdLst>
                      <a:gd name="connsiteX0" fmla="*/ 0 w 1979961"/>
                      <a:gd name="connsiteY0" fmla="*/ 0 h 964037"/>
                      <a:gd name="connsiteX1" fmla="*/ 1157383 w 1979961"/>
                      <a:gd name="connsiteY1" fmla="*/ 963644 h 964037"/>
                      <a:gd name="connsiteX2" fmla="*/ 1979962 w 1979961"/>
                      <a:gd name="connsiteY2" fmla="*/ 343091 h 964037"/>
                    </a:gdLst>
                    <a:ahLst/>
                    <a:cxnLst>
                      <a:cxn ang="0">
                        <a:pos x="connsiteX0" y="connsiteY0"/>
                      </a:cxn>
                      <a:cxn ang="0">
                        <a:pos x="connsiteX1" y="connsiteY1"/>
                      </a:cxn>
                      <a:cxn ang="0">
                        <a:pos x="connsiteX2" y="connsiteY2"/>
                      </a:cxn>
                    </a:cxnLst>
                    <a:rect l="l" t="t" r="r" b="b"/>
                    <a:pathLst>
                      <a:path w="1979961" h="964037">
                        <a:moveTo>
                          <a:pt x="0" y="0"/>
                        </a:moveTo>
                        <a:cubicBezTo>
                          <a:pt x="364141" y="481584"/>
                          <a:pt x="749141" y="980027"/>
                          <a:pt x="1157383" y="963644"/>
                        </a:cubicBezTo>
                        <a:cubicBezTo>
                          <a:pt x="1515713" y="949262"/>
                          <a:pt x="1756029" y="650843"/>
                          <a:pt x="1979962" y="343091"/>
                        </a:cubicBezTo>
                      </a:path>
                    </a:pathLst>
                  </a:custGeom>
                  <a:noFill/>
                  <a:ln w="92075" cap="flat">
                    <a:solidFill>
                      <a:srgbClr val="63A8CC"/>
                    </a:solidFill>
                    <a:prstDash val="solid"/>
                    <a:miter/>
                  </a:ln>
                </p:spPr>
                <p:txBody>
                  <a:bodyPr rtlCol="0" anchor="ctr"/>
                  <a:lstStyle/>
                  <a:p>
                    <a:endParaRPr lang="en-US"/>
                  </a:p>
                </p:txBody>
              </p:sp>
              <p:sp>
                <p:nvSpPr>
                  <p:cNvPr id="56" name="Freeform: Shape 77">
                    <a:extLst>
                      <a:ext uri="{FF2B5EF4-FFF2-40B4-BE49-F238E27FC236}">
                        <a16:creationId xmlns:a16="http://schemas.microsoft.com/office/drawing/2014/main" id="{B3C29681-597F-D642-B204-94B222637316}"/>
                      </a:ext>
                    </a:extLst>
                  </p:cNvPr>
                  <p:cNvSpPr/>
                  <p:nvPr/>
                </p:nvSpPr>
                <p:spPr>
                  <a:xfrm>
                    <a:off x="2486589" y="2383661"/>
                    <a:ext cx="1794986" cy="1471136"/>
                  </a:xfrm>
                  <a:custGeom>
                    <a:avLst/>
                    <a:gdLst>
                      <a:gd name="connsiteX0" fmla="*/ 0 w 1794986"/>
                      <a:gd name="connsiteY0" fmla="*/ 1471137 h 1471136"/>
                      <a:gd name="connsiteX1" fmla="*/ 869061 w 1794986"/>
                      <a:gd name="connsiteY1" fmla="*/ 1 h 1471136"/>
                      <a:gd name="connsiteX2" fmla="*/ 1794986 w 1794986"/>
                      <a:gd name="connsiteY2" fmla="*/ 835057 h 1471136"/>
                    </a:gdLst>
                    <a:ahLst/>
                    <a:cxnLst>
                      <a:cxn ang="0">
                        <a:pos x="connsiteX0" y="connsiteY0"/>
                      </a:cxn>
                      <a:cxn ang="0">
                        <a:pos x="connsiteX1" y="connsiteY1"/>
                      </a:cxn>
                      <a:cxn ang="0">
                        <a:pos x="connsiteX2" y="connsiteY2"/>
                      </a:cxn>
                    </a:cxnLst>
                    <a:rect l="l" t="t" r="r" b="b"/>
                    <a:pathLst>
                      <a:path w="1794986" h="1471136">
                        <a:moveTo>
                          <a:pt x="0" y="1471137"/>
                        </a:moveTo>
                        <a:cubicBezTo>
                          <a:pt x="76009" y="645034"/>
                          <a:pt x="351949" y="-761"/>
                          <a:pt x="869061" y="1"/>
                        </a:cubicBezTo>
                        <a:cubicBezTo>
                          <a:pt x="1162241" y="477"/>
                          <a:pt x="1469136" y="366523"/>
                          <a:pt x="1794986" y="835057"/>
                        </a:cubicBezTo>
                      </a:path>
                    </a:pathLst>
                  </a:custGeom>
                  <a:noFill/>
                  <a:ln w="92075" cap="flat">
                    <a:solidFill>
                      <a:srgbClr val="4383A9"/>
                    </a:solidFill>
                    <a:prstDash val="solid"/>
                    <a:miter/>
                  </a:ln>
                </p:spPr>
                <p:txBody>
                  <a:bodyPr rtlCol="0" anchor="ctr"/>
                  <a:lstStyle/>
                  <a:p>
                    <a:endParaRPr lang="en-US"/>
                  </a:p>
                </p:txBody>
              </p:sp>
              <p:sp>
                <p:nvSpPr>
                  <p:cNvPr id="57" name="Freeform: Shape 78">
                    <a:extLst>
                      <a:ext uri="{FF2B5EF4-FFF2-40B4-BE49-F238E27FC236}">
                        <a16:creationId xmlns:a16="http://schemas.microsoft.com/office/drawing/2014/main" id="{2F2BB502-8D4B-F4DD-FA15-D0AA1818A7B5}"/>
                      </a:ext>
                    </a:extLst>
                  </p:cNvPr>
                  <p:cNvSpPr/>
                  <p:nvPr/>
                </p:nvSpPr>
                <p:spPr>
                  <a:xfrm>
                    <a:off x="1537328" y="3856346"/>
                    <a:ext cx="949261" cy="1528651"/>
                  </a:xfrm>
                  <a:custGeom>
                    <a:avLst/>
                    <a:gdLst>
                      <a:gd name="connsiteX0" fmla="*/ 0 w 949261"/>
                      <a:gd name="connsiteY0" fmla="*/ 1518666 h 1528651"/>
                      <a:gd name="connsiteX1" fmla="*/ 949262 w 949261"/>
                      <a:gd name="connsiteY1" fmla="*/ 0 h 1528651"/>
                    </a:gdLst>
                    <a:ahLst/>
                    <a:cxnLst>
                      <a:cxn ang="0">
                        <a:pos x="connsiteX0" y="connsiteY0"/>
                      </a:cxn>
                      <a:cxn ang="0">
                        <a:pos x="connsiteX1" y="connsiteY1"/>
                      </a:cxn>
                    </a:cxnLst>
                    <a:rect l="l" t="t" r="r" b="b"/>
                    <a:pathLst>
                      <a:path w="949261" h="1528651">
                        <a:moveTo>
                          <a:pt x="0" y="1518666"/>
                        </a:moveTo>
                        <a:cubicBezTo>
                          <a:pt x="388429" y="1602677"/>
                          <a:pt x="850297" y="1161764"/>
                          <a:pt x="949262" y="0"/>
                        </a:cubicBezTo>
                      </a:path>
                    </a:pathLst>
                  </a:custGeom>
                  <a:noFill/>
                  <a:ln w="92075" cap="flat">
                    <a:solidFill>
                      <a:srgbClr val="1E5C88"/>
                    </a:solidFill>
                    <a:prstDash val="solid"/>
                    <a:miter/>
                  </a:ln>
                </p:spPr>
                <p:txBody>
                  <a:bodyPr rtlCol="0" anchor="ctr"/>
                  <a:lstStyle/>
                  <a:p>
                    <a:endParaRPr lang="en-US"/>
                  </a:p>
                </p:txBody>
              </p:sp>
            </p:grpSp>
            <p:sp>
              <p:nvSpPr>
                <p:cNvPr id="46" name="Oval 67">
                  <a:extLst>
                    <a:ext uri="{FF2B5EF4-FFF2-40B4-BE49-F238E27FC236}">
                      <a16:creationId xmlns:a16="http://schemas.microsoft.com/office/drawing/2014/main" id="{C2229947-5410-48B3-FCAC-67A89299E78A}"/>
                    </a:ext>
                  </a:extLst>
                </p:cNvPr>
                <p:cNvSpPr/>
                <p:nvPr/>
              </p:nvSpPr>
              <p:spPr>
                <a:xfrm>
                  <a:off x="1107250" y="4986574"/>
                  <a:ext cx="833499" cy="833499"/>
                </a:xfrm>
                <a:prstGeom prst="ellipse">
                  <a:avLst/>
                </a:prstGeom>
                <a:gradFill>
                  <a:gsLst>
                    <a:gs pos="100000">
                      <a:srgbClr val="484848"/>
                    </a:gs>
                    <a:gs pos="0">
                      <a:schemeClr val="tx1">
                        <a:lumMod val="85000"/>
                        <a:lumOff val="15000"/>
                      </a:schemeClr>
                    </a:gs>
                  </a:gsLst>
                  <a:lin ang="0" scaled="0"/>
                </a:gradFill>
                <a:ln w="12700">
                  <a:solidFill>
                    <a:srgbClr val="484848"/>
                  </a:solidFill>
                </a:ln>
                <a:effectLst>
                  <a:outerShdw blurRad="304800" dist="330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68">
                  <a:extLst>
                    <a:ext uri="{FF2B5EF4-FFF2-40B4-BE49-F238E27FC236}">
                      <a16:creationId xmlns:a16="http://schemas.microsoft.com/office/drawing/2014/main" id="{F3A2DC45-662D-6484-A9E3-83CD2130CB3D}"/>
                    </a:ext>
                  </a:extLst>
                </p:cNvPr>
                <p:cNvSpPr/>
                <p:nvPr/>
              </p:nvSpPr>
              <p:spPr>
                <a:xfrm>
                  <a:off x="2936556" y="2016287"/>
                  <a:ext cx="833499" cy="833499"/>
                </a:xfrm>
                <a:prstGeom prst="ellipse">
                  <a:avLst/>
                </a:prstGeom>
                <a:gradFill>
                  <a:gsLst>
                    <a:gs pos="100000">
                      <a:srgbClr val="484848"/>
                    </a:gs>
                    <a:gs pos="0">
                      <a:schemeClr val="tx1">
                        <a:lumMod val="85000"/>
                        <a:lumOff val="15000"/>
                      </a:schemeClr>
                    </a:gs>
                  </a:gsLst>
                  <a:lin ang="0" scaled="0"/>
                </a:gradFill>
                <a:ln w="12700">
                  <a:solidFill>
                    <a:srgbClr val="484848"/>
                  </a:solidFill>
                </a:ln>
                <a:effectLst>
                  <a:outerShdw blurRad="304800" dist="330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69">
                  <a:extLst>
                    <a:ext uri="{FF2B5EF4-FFF2-40B4-BE49-F238E27FC236}">
                      <a16:creationId xmlns:a16="http://schemas.microsoft.com/office/drawing/2014/main" id="{77974777-C2C7-1E2D-09A7-5177068375AF}"/>
                    </a:ext>
                  </a:extLst>
                </p:cNvPr>
                <p:cNvSpPr/>
                <p:nvPr/>
              </p:nvSpPr>
              <p:spPr>
                <a:xfrm>
                  <a:off x="4798058" y="3722206"/>
                  <a:ext cx="833499" cy="833499"/>
                </a:xfrm>
                <a:prstGeom prst="ellipse">
                  <a:avLst/>
                </a:prstGeom>
                <a:gradFill>
                  <a:gsLst>
                    <a:gs pos="100000">
                      <a:srgbClr val="484848"/>
                    </a:gs>
                    <a:gs pos="0">
                      <a:schemeClr val="tx1">
                        <a:lumMod val="85000"/>
                        <a:lumOff val="15000"/>
                      </a:schemeClr>
                    </a:gs>
                  </a:gsLst>
                  <a:lin ang="0" scaled="0"/>
                </a:gradFill>
                <a:ln w="12700">
                  <a:solidFill>
                    <a:srgbClr val="484848"/>
                  </a:solidFill>
                </a:ln>
                <a:effectLst>
                  <a:outerShdw blurRad="304800" dist="330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70">
                  <a:extLst>
                    <a:ext uri="{FF2B5EF4-FFF2-40B4-BE49-F238E27FC236}">
                      <a16:creationId xmlns:a16="http://schemas.microsoft.com/office/drawing/2014/main" id="{C507A2AF-085D-945B-0AE6-93F0FCBCA9E8}"/>
                    </a:ext>
                  </a:extLst>
                </p:cNvPr>
                <p:cNvSpPr/>
                <p:nvPr/>
              </p:nvSpPr>
              <p:spPr>
                <a:xfrm>
                  <a:off x="6674391" y="2498883"/>
                  <a:ext cx="833499" cy="833499"/>
                </a:xfrm>
                <a:prstGeom prst="ellipse">
                  <a:avLst/>
                </a:prstGeom>
                <a:gradFill>
                  <a:gsLst>
                    <a:gs pos="100000">
                      <a:srgbClr val="484848"/>
                    </a:gs>
                    <a:gs pos="0">
                      <a:schemeClr val="tx1">
                        <a:lumMod val="85000"/>
                        <a:lumOff val="15000"/>
                      </a:schemeClr>
                    </a:gs>
                  </a:gsLst>
                  <a:lin ang="0" scaled="0"/>
                </a:gradFill>
                <a:ln w="12700">
                  <a:solidFill>
                    <a:srgbClr val="484848"/>
                  </a:solidFill>
                </a:ln>
                <a:effectLst>
                  <a:outerShdw blurRad="304800" dist="330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71">
                  <a:extLst>
                    <a:ext uri="{FF2B5EF4-FFF2-40B4-BE49-F238E27FC236}">
                      <a16:creationId xmlns:a16="http://schemas.microsoft.com/office/drawing/2014/main" id="{3EC0173F-610D-3E4D-2B22-07BE561B3309}"/>
                    </a:ext>
                  </a:extLst>
                </p:cNvPr>
                <p:cNvSpPr/>
                <p:nvPr/>
              </p:nvSpPr>
              <p:spPr>
                <a:xfrm>
                  <a:off x="8367839" y="4291060"/>
                  <a:ext cx="833499" cy="833499"/>
                </a:xfrm>
                <a:prstGeom prst="ellipse">
                  <a:avLst/>
                </a:prstGeom>
                <a:gradFill>
                  <a:gsLst>
                    <a:gs pos="100000">
                      <a:srgbClr val="484848"/>
                    </a:gs>
                    <a:gs pos="0">
                      <a:schemeClr val="tx1">
                        <a:lumMod val="85000"/>
                        <a:lumOff val="15000"/>
                      </a:schemeClr>
                    </a:gs>
                  </a:gsLst>
                  <a:lin ang="0" scaled="0"/>
                </a:gradFill>
                <a:ln w="12700">
                  <a:solidFill>
                    <a:srgbClr val="484848"/>
                  </a:solidFill>
                </a:ln>
                <a:effectLst>
                  <a:outerShdw blurRad="304800" dist="330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72">
                  <a:extLst>
                    <a:ext uri="{FF2B5EF4-FFF2-40B4-BE49-F238E27FC236}">
                      <a16:creationId xmlns:a16="http://schemas.microsoft.com/office/drawing/2014/main" id="{5943586E-3F63-65FA-92F1-32DBBF71906F}"/>
                    </a:ext>
                  </a:extLst>
                </p:cNvPr>
                <p:cNvSpPr/>
                <p:nvPr/>
              </p:nvSpPr>
              <p:spPr>
                <a:xfrm>
                  <a:off x="10208300" y="1585525"/>
                  <a:ext cx="833499" cy="833499"/>
                </a:xfrm>
                <a:prstGeom prst="ellipse">
                  <a:avLst/>
                </a:prstGeom>
                <a:gradFill>
                  <a:gsLst>
                    <a:gs pos="100000">
                      <a:srgbClr val="484848"/>
                    </a:gs>
                    <a:gs pos="0">
                      <a:schemeClr val="tx1">
                        <a:lumMod val="85000"/>
                        <a:lumOff val="15000"/>
                      </a:schemeClr>
                    </a:gs>
                  </a:gsLst>
                  <a:lin ang="0" scaled="0"/>
                </a:gradFill>
                <a:ln w="12700">
                  <a:solidFill>
                    <a:srgbClr val="484848"/>
                  </a:solidFill>
                </a:ln>
                <a:effectLst>
                  <a:outerShdw blurRad="304800" dist="330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9" name="Graphic 60" descr="Dollar outline">
                <a:extLst>
                  <a:ext uri="{FF2B5EF4-FFF2-40B4-BE49-F238E27FC236}">
                    <a16:creationId xmlns:a16="http://schemas.microsoft.com/office/drawing/2014/main" id="{B95145C6-BA23-CA75-7A17-0E71D57CF14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490227" y="4413448"/>
                <a:ext cx="588723" cy="588723"/>
              </a:xfrm>
              <a:prstGeom prst="rect">
                <a:avLst/>
              </a:prstGeom>
            </p:spPr>
          </p:pic>
          <p:pic>
            <p:nvPicPr>
              <p:cNvPr id="40" name="Graphic 61" descr="Single gear outline">
                <a:extLst>
                  <a:ext uri="{FF2B5EF4-FFF2-40B4-BE49-F238E27FC236}">
                    <a16:creationId xmlns:a16="http://schemas.microsoft.com/office/drawing/2014/main" id="{B3956BE7-F611-3B26-DE26-E94ADBE2A76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796779" y="2621271"/>
                <a:ext cx="588723" cy="588723"/>
              </a:xfrm>
              <a:prstGeom prst="rect">
                <a:avLst/>
              </a:prstGeom>
            </p:spPr>
          </p:pic>
          <p:pic>
            <p:nvPicPr>
              <p:cNvPr id="41" name="Graphic 62" descr="Research outline">
                <a:extLst>
                  <a:ext uri="{FF2B5EF4-FFF2-40B4-BE49-F238E27FC236}">
                    <a16:creationId xmlns:a16="http://schemas.microsoft.com/office/drawing/2014/main" id="{8E660A24-B06B-32AC-06EE-3E04CA8942A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058944" y="2138675"/>
                <a:ext cx="588723" cy="588723"/>
              </a:xfrm>
              <a:prstGeom prst="rect">
                <a:avLst/>
              </a:prstGeom>
            </p:spPr>
          </p:pic>
          <p:pic>
            <p:nvPicPr>
              <p:cNvPr id="42" name="Graphic 63" descr="Users outline">
                <a:extLst>
                  <a:ext uri="{FF2B5EF4-FFF2-40B4-BE49-F238E27FC236}">
                    <a16:creationId xmlns:a16="http://schemas.microsoft.com/office/drawing/2014/main" id="{4C71DEA5-0B59-E67F-4EA1-A3E91058213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920446" y="3844594"/>
                <a:ext cx="588723" cy="588723"/>
              </a:xfrm>
              <a:prstGeom prst="rect">
                <a:avLst/>
              </a:prstGeom>
            </p:spPr>
          </p:pic>
          <p:pic>
            <p:nvPicPr>
              <p:cNvPr id="43" name="Graphic 64" descr="Lightbulb outline">
                <a:extLst>
                  <a:ext uri="{FF2B5EF4-FFF2-40B4-BE49-F238E27FC236}">
                    <a16:creationId xmlns:a16="http://schemas.microsoft.com/office/drawing/2014/main" id="{EE332232-2CD2-4268-A19E-D32252B4BDC4}"/>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229638" y="5108962"/>
                <a:ext cx="588723" cy="588723"/>
              </a:xfrm>
              <a:prstGeom prst="rect">
                <a:avLst/>
              </a:prstGeom>
            </p:spPr>
          </p:pic>
          <p:pic>
            <p:nvPicPr>
              <p:cNvPr id="44" name="Graphic 65" descr="Bullseye outline">
                <a:extLst>
                  <a:ext uri="{FF2B5EF4-FFF2-40B4-BE49-F238E27FC236}">
                    <a16:creationId xmlns:a16="http://schemas.microsoft.com/office/drawing/2014/main" id="{591BFBB1-CCA7-6AC1-7EE1-F81F23CEDAE9}"/>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0330688" y="1707913"/>
                <a:ext cx="588723" cy="588723"/>
              </a:xfrm>
              <a:prstGeom prst="rect">
                <a:avLst/>
              </a:prstGeom>
            </p:spPr>
          </p:pic>
        </p:grpSp>
        <p:grpSp>
          <p:nvGrpSpPr>
            <p:cNvPr id="13" name="Group 39">
              <a:extLst>
                <a:ext uri="{FF2B5EF4-FFF2-40B4-BE49-F238E27FC236}">
                  <a16:creationId xmlns:a16="http://schemas.microsoft.com/office/drawing/2014/main" id="{067AA8B8-BC22-CD36-F485-E0DB2DC8E566}"/>
                </a:ext>
              </a:extLst>
            </p:cNvPr>
            <p:cNvGrpSpPr/>
            <p:nvPr/>
          </p:nvGrpSpPr>
          <p:grpSpPr>
            <a:xfrm>
              <a:off x="792657" y="2475493"/>
              <a:ext cx="1465466" cy="1735628"/>
              <a:chOff x="792657" y="1707303"/>
              <a:chExt cx="1465466" cy="1735628"/>
            </a:xfrm>
          </p:grpSpPr>
          <p:cxnSp>
            <p:nvCxnSpPr>
              <p:cNvPr id="31" name="Straight Connector 55">
                <a:extLst>
                  <a:ext uri="{FF2B5EF4-FFF2-40B4-BE49-F238E27FC236}">
                    <a16:creationId xmlns:a16="http://schemas.microsoft.com/office/drawing/2014/main" id="{5CFD8474-EC8C-E98B-3132-87009FA35B63}"/>
                  </a:ext>
                </a:extLst>
              </p:cNvPr>
              <p:cNvCxnSpPr>
                <a:cxnSpLocks/>
              </p:cNvCxnSpPr>
              <p:nvPr/>
            </p:nvCxnSpPr>
            <p:spPr>
              <a:xfrm>
                <a:off x="1157576" y="2061606"/>
                <a:ext cx="731520" cy="0"/>
              </a:xfrm>
              <a:prstGeom prst="line">
                <a:avLst/>
              </a:prstGeom>
              <a:ln w="31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3" name="TextBox 56">
                <a:extLst>
                  <a:ext uri="{FF2B5EF4-FFF2-40B4-BE49-F238E27FC236}">
                    <a16:creationId xmlns:a16="http://schemas.microsoft.com/office/drawing/2014/main" id="{37AAFD5F-8739-DCFC-D34C-B56FBBF61435}"/>
                  </a:ext>
                </a:extLst>
              </p:cNvPr>
              <p:cNvSpPr txBox="1"/>
              <p:nvPr/>
            </p:nvSpPr>
            <p:spPr>
              <a:xfrm>
                <a:off x="1030868" y="2381102"/>
                <a:ext cx="989037" cy="1061829"/>
              </a:xfrm>
              <a:prstGeom prst="rect">
                <a:avLst/>
              </a:prstGeom>
              <a:noFill/>
            </p:spPr>
            <p:txBody>
              <a:bodyPr wrap="square" rtlCol="0">
                <a:spAutoFit/>
              </a:bodyPr>
              <a:lstStyle/>
              <a:p>
                <a:pPr algn="ctr"/>
                <a:r>
                  <a:rPr lang="en-US" sz="900">
                    <a:solidFill>
                      <a:schemeClr val="bg1">
                        <a:lumMod val="95000"/>
                      </a:schemeClr>
                    </a:solidFill>
                  </a:rPr>
                  <a:t>Ivan Sutherland </a:t>
                </a:r>
                <a:r>
                  <a:rPr lang="en-US" sz="900" err="1">
                    <a:solidFill>
                      <a:schemeClr val="bg1">
                        <a:lumMod val="95000"/>
                      </a:schemeClr>
                    </a:solidFill>
                  </a:rPr>
                  <a:t>realizza</a:t>
                </a:r>
                <a:r>
                  <a:rPr lang="en-US" sz="900">
                    <a:solidFill>
                      <a:schemeClr val="bg1">
                        <a:lumMod val="95000"/>
                      </a:schemeClr>
                    </a:solidFill>
                  </a:rPr>
                  <a:t> il primo </a:t>
                </a:r>
                <a:r>
                  <a:rPr lang="en-US" sz="900" err="1">
                    <a:solidFill>
                      <a:schemeClr val="bg1">
                        <a:lumMod val="95000"/>
                      </a:schemeClr>
                    </a:solidFill>
                  </a:rPr>
                  <a:t>prototipo</a:t>
                </a:r>
                <a:r>
                  <a:rPr lang="en-US" sz="900">
                    <a:solidFill>
                      <a:schemeClr val="bg1">
                        <a:lumMod val="95000"/>
                      </a:schemeClr>
                    </a:solidFill>
                  </a:rPr>
                  <a:t> di </a:t>
                </a:r>
                <a:r>
                  <a:rPr lang="en-US" sz="900" err="1">
                    <a:solidFill>
                      <a:schemeClr val="bg1">
                        <a:lumMod val="95000"/>
                      </a:schemeClr>
                    </a:solidFill>
                  </a:rPr>
                  <a:t>visore</a:t>
                </a:r>
                <a:r>
                  <a:rPr lang="en-US" sz="900">
                    <a:solidFill>
                      <a:schemeClr val="bg1">
                        <a:lumMod val="95000"/>
                      </a:schemeClr>
                    </a:solidFill>
                  </a:rPr>
                  <a:t> VR/AR, </a:t>
                </a:r>
                <a:r>
                  <a:rPr lang="en-US" sz="900" err="1">
                    <a:solidFill>
                      <a:schemeClr val="bg1">
                        <a:lumMod val="95000"/>
                      </a:schemeClr>
                    </a:solidFill>
                  </a:rPr>
                  <a:t>considerato</a:t>
                </a:r>
                <a:r>
                  <a:rPr lang="en-US" sz="900">
                    <a:solidFill>
                      <a:schemeClr val="bg1">
                        <a:lumMod val="95000"/>
                      </a:schemeClr>
                    </a:solidFill>
                  </a:rPr>
                  <a:t> il padre </a:t>
                </a:r>
                <a:r>
                  <a:rPr lang="en-US" sz="900" err="1">
                    <a:solidFill>
                      <a:schemeClr val="bg1">
                        <a:lumMod val="95000"/>
                      </a:schemeClr>
                    </a:solidFill>
                  </a:rPr>
                  <a:t>della</a:t>
                </a:r>
                <a:r>
                  <a:rPr lang="en-US" sz="900">
                    <a:solidFill>
                      <a:schemeClr val="bg1">
                        <a:lumMod val="95000"/>
                      </a:schemeClr>
                    </a:solidFill>
                  </a:rPr>
                  <a:t> </a:t>
                </a:r>
                <a:r>
                  <a:rPr lang="en-US" sz="900" err="1">
                    <a:solidFill>
                      <a:schemeClr val="bg1">
                        <a:lumMod val="95000"/>
                      </a:schemeClr>
                    </a:solidFill>
                  </a:rPr>
                  <a:t>realtà</a:t>
                </a:r>
                <a:r>
                  <a:rPr lang="en-US" sz="900">
                    <a:solidFill>
                      <a:schemeClr val="bg1">
                        <a:lumMod val="95000"/>
                      </a:schemeClr>
                    </a:solidFill>
                  </a:rPr>
                  <a:t> </a:t>
                </a:r>
                <a:r>
                  <a:rPr lang="en-US" sz="900" err="1">
                    <a:solidFill>
                      <a:schemeClr val="bg1">
                        <a:lumMod val="95000"/>
                      </a:schemeClr>
                    </a:solidFill>
                  </a:rPr>
                  <a:t>virtuale</a:t>
                </a:r>
                <a:r>
                  <a:rPr lang="en-US" sz="900">
                    <a:solidFill>
                      <a:schemeClr val="bg1">
                        <a:lumMod val="95000"/>
                      </a:schemeClr>
                    </a:solidFill>
                  </a:rPr>
                  <a:t>.</a:t>
                </a:r>
              </a:p>
            </p:txBody>
          </p:sp>
          <p:sp>
            <p:nvSpPr>
              <p:cNvPr id="34" name="TextBox 57">
                <a:extLst>
                  <a:ext uri="{FF2B5EF4-FFF2-40B4-BE49-F238E27FC236}">
                    <a16:creationId xmlns:a16="http://schemas.microsoft.com/office/drawing/2014/main" id="{1853C827-D8F0-4DE6-2954-5C0060E4D42C}"/>
                  </a:ext>
                </a:extLst>
              </p:cNvPr>
              <p:cNvSpPr txBox="1"/>
              <p:nvPr/>
            </p:nvSpPr>
            <p:spPr>
              <a:xfrm>
                <a:off x="792657" y="2163889"/>
                <a:ext cx="1465466" cy="276999"/>
              </a:xfrm>
              <a:prstGeom prst="rect">
                <a:avLst/>
              </a:prstGeom>
              <a:noFill/>
            </p:spPr>
            <p:txBody>
              <a:bodyPr wrap="none" rtlCol="0">
                <a:spAutoFit/>
              </a:bodyPr>
              <a:lstStyle/>
              <a:p>
                <a:pPr algn="ctr"/>
                <a:r>
                  <a:rPr lang="en-US" sz="1200" b="1">
                    <a:solidFill>
                      <a:schemeClr val="bg1"/>
                    </a:solidFill>
                  </a:rPr>
                  <a:t>Sword of Damocles</a:t>
                </a:r>
              </a:p>
            </p:txBody>
          </p:sp>
          <p:sp>
            <p:nvSpPr>
              <p:cNvPr id="36" name="TextBox 58">
                <a:extLst>
                  <a:ext uri="{FF2B5EF4-FFF2-40B4-BE49-F238E27FC236}">
                    <a16:creationId xmlns:a16="http://schemas.microsoft.com/office/drawing/2014/main" id="{534E3F71-1E4F-FB73-792B-6917A160550E}"/>
                  </a:ext>
                </a:extLst>
              </p:cNvPr>
              <p:cNvSpPr txBox="1"/>
              <p:nvPr/>
            </p:nvSpPr>
            <p:spPr>
              <a:xfrm>
                <a:off x="1199818" y="1707303"/>
                <a:ext cx="651140" cy="369332"/>
              </a:xfrm>
              <a:prstGeom prst="rect">
                <a:avLst/>
              </a:prstGeom>
              <a:noFill/>
            </p:spPr>
            <p:txBody>
              <a:bodyPr wrap="none" rtlCol="0">
                <a:spAutoFit/>
              </a:bodyPr>
              <a:lstStyle/>
              <a:p>
                <a:pPr algn="ctr"/>
                <a:r>
                  <a:rPr lang="en-US">
                    <a:solidFill>
                      <a:srgbClr val="1E5C88"/>
                    </a:solidFill>
                  </a:rPr>
                  <a:t>1968</a:t>
                </a:r>
              </a:p>
            </p:txBody>
          </p:sp>
        </p:grpSp>
        <p:grpSp>
          <p:nvGrpSpPr>
            <p:cNvPr id="14" name="Group 40">
              <a:extLst>
                <a:ext uri="{FF2B5EF4-FFF2-40B4-BE49-F238E27FC236}">
                  <a16:creationId xmlns:a16="http://schemas.microsoft.com/office/drawing/2014/main" id="{8FFB1E67-6C1B-9BA3-6814-6EE91ED65D7A}"/>
                </a:ext>
              </a:extLst>
            </p:cNvPr>
            <p:cNvGrpSpPr/>
            <p:nvPr/>
          </p:nvGrpSpPr>
          <p:grpSpPr>
            <a:xfrm>
              <a:off x="6561278" y="3623857"/>
              <a:ext cx="1061894" cy="1874128"/>
              <a:chOff x="994441" y="1707303"/>
              <a:chExt cx="1061894" cy="1874128"/>
            </a:xfrm>
          </p:grpSpPr>
          <p:cxnSp>
            <p:nvCxnSpPr>
              <p:cNvPr id="25" name="Straight Connector 51">
                <a:extLst>
                  <a:ext uri="{FF2B5EF4-FFF2-40B4-BE49-F238E27FC236}">
                    <a16:creationId xmlns:a16="http://schemas.microsoft.com/office/drawing/2014/main" id="{7256AF7F-BDFA-6623-EB45-E654F4893741}"/>
                  </a:ext>
                </a:extLst>
              </p:cNvPr>
              <p:cNvCxnSpPr>
                <a:cxnSpLocks/>
              </p:cNvCxnSpPr>
              <p:nvPr/>
            </p:nvCxnSpPr>
            <p:spPr>
              <a:xfrm>
                <a:off x="1157576" y="2061606"/>
                <a:ext cx="731520" cy="0"/>
              </a:xfrm>
              <a:prstGeom prst="line">
                <a:avLst/>
              </a:prstGeom>
              <a:ln w="31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6" name="TextBox 52">
                <a:extLst>
                  <a:ext uri="{FF2B5EF4-FFF2-40B4-BE49-F238E27FC236}">
                    <a16:creationId xmlns:a16="http://schemas.microsoft.com/office/drawing/2014/main" id="{50AA9210-F48C-69D3-D82D-8E45DB95FF49}"/>
                  </a:ext>
                </a:extLst>
              </p:cNvPr>
              <p:cNvSpPr txBox="1"/>
              <p:nvPr/>
            </p:nvSpPr>
            <p:spPr>
              <a:xfrm>
                <a:off x="1030868" y="2381102"/>
                <a:ext cx="989037" cy="1200329"/>
              </a:xfrm>
              <a:prstGeom prst="rect">
                <a:avLst/>
              </a:prstGeom>
              <a:noFill/>
            </p:spPr>
            <p:txBody>
              <a:bodyPr wrap="square" rtlCol="0">
                <a:spAutoFit/>
              </a:bodyPr>
              <a:lstStyle/>
              <a:p>
                <a:pPr algn="ctr"/>
                <a:r>
                  <a:rPr lang="it-IT" sz="900">
                    <a:solidFill>
                      <a:schemeClr val="bg1">
                        <a:lumMod val="95000"/>
                      </a:schemeClr>
                    </a:solidFill>
                  </a:rPr>
                  <a:t>Segna l’evoluzione verso la </a:t>
                </a:r>
                <a:r>
                  <a:rPr lang="it-IT" sz="900" b="1">
                    <a:solidFill>
                      <a:schemeClr val="bg1">
                        <a:lumMod val="95000"/>
                      </a:schemeClr>
                    </a:solidFill>
                  </a:rPr>
                  <a:t>mixed reality</a:t>
                </a:r>
                <a:r>
                  <a:rPr lang="it-IT" sz="900">
                    <a:solidFill>
                      <a:schemeClr val="bg1">
                        <a:lumMod val="95000"/>
                      </a:schemeClr>
                    </a:solidFill>
                  </a:rPr>
                  <a:t>, con </a:t>
                </a:r>
                <a:r>
                  <a:rPr lang="it-IT" sz="900" err="1">
                    <a:solidFill>
                      <a:schemeClr val="bg1">
                        <a:lumMod val="95000"/>
                      </a:schemeClr>
                    </a:solidFill>
                  </a:rPr>
                  <a:t>passthrough</a:t>
                </a:r>
                <a:r>
                  <a:rPr lang="it-IT" sz="900">
                    <a:solidFill>
                      <a:schemeClr val="bg1">
                        <a:lumMod val="95000"/>
                      </a:schemeClr>
                    </a:solidFill>
                  </a:rPr>
                  <a:t> a colori e maggiore accessibilità</a:t>
                </a:r>
              </a:p>
            </p:txBody>
          </p:sp>
          <p:sp>
            <p:nvSpPr>
              <p:cNvPr id="27" name="TextBox 53">
                <a:extLst>
                  <a:ext uri="{FF2B5EF4-FFF2-40B4-BE49-F238E27FC236}">
                    <a16:creationId xmlns:a16="http://schemas.microsoft.com/office/drawing/2014/main" id="{458211B8-53F7-38DC-91E5-70AC83E51D00}"/>
                  </a:ext>
                </a:extLst>
              </p:cNvPr>
              <p:cNvSpPr txBox="1"/>
              <p:nvPr/>
            </p:nvSpPr>
            <p:spPr>
              <a:xfrm>
                <a:off x="994441" y="2163889"/>
                <a:ext cx="1061894" cy="276999"/>
              </a:xfrm>
              <a:prstGeom prst="rect">
                <a:avLst/>
              </a:prstGeom>
              <a:noFill/>
            </p:spPr>
            <p:txBody>
              <a:bodyPr wrap="none" rtlCol="0">
                <a:spAutoFit/>
              </a:bodyPr>
              <a:lstStyle/>
              <a:p>
                <a:pPr algn="ctr"/>
                <a:r>
                  <a:rPr lang="en-US" sz="1200" b="1">
                    <a:solidFill>
                      <a:schemeClr val="bg1"/>
                    </a:solidFill>
                  </a:rPr>
                  <a:t>Meta Quest 3</a:t>
                </a:r>
              </a:p>
            </p:txBody>
          </p:sp>
          <p:sp>
            <p:nvSpPr>
              <p:cNvPr id="30" name="TextBox 54">
                <a:extLst>
                  <a:ext uri="{FF2B5EF4-FFF2-40B4-BE49-F238E27FC236}">
                    <a16:creationId xmlns:a16="http://schemas.microsoft.com/office/drawing/2014/main" id="{FE795761-3A33-6427-2972-3117722A1AB2}"/>
                  </a:ext>
                </a:extLst>
              </p:cNvPr>
              <p:cNvSpPr txBox="1"/>
              <p:nvPr/>
            </p:nvSpPr>
            <p:spPr>
              <a:xfrm>
                <a:off x="1210878" y="1707303"/>
                <a:ext cx="629019" cy="369332"/>
              </a:xfrm>
              <a:prstGeom prst="rect">
                <a:avLst/>
              </a:prstGeom>
              <a:noFill/>
            </p:spPr>
            <p:txBody>
              <a:bodyPr wrap="none" rtlCol="0">
                <a:spAutoFit/>
              </a:bodyPr>
              <a:lstStyle/>
              <a:p>
                <a:pPr algn="ctr"/>
                <a:r>
                  <a:rPr lang="en-US">
                    <a:solidFill>
                      <a:srgbClr val="FFC851"/>
                    </a:solidFill>
                  </a:rPr>
                  <a:t>2023</a:t>
                </a:r>
              </a:p>
            </p:txBody>
          </p:sp>
        </p:grpSp>
        <p:grpSp>
          <p:nvGrpSpPr>
            <p:cNvPr id="15" name="Group 41">
              <a:extLst>
                <a:ext uri="{FF2B5EF4-FFF2-40B4-BE49-F238E27FC236}">
                  <a16:creationId xmlns:a16="http://schemas.microsoft.com/office/drawing/2014/main" id="{4E8E0CB8-E36A-DD1B-6A14-B8ECF4801C01}"/>
                </a:ext>
              </a:extLst>
            </p:cNvPr>
            <p:cNvGrpSpPr/>
            <p:nvPr/>
          </p:nvGrpSpPr>
          <p:grpSpPr>
            <a:xfrm>
              <a:off x="8145911" y="2003403"/>
              <a:ext cx="1269002" cy="2151127"/>
              <a:chOff x="890892" y="1707303"/>
              <a:chExt cx="1269002" cy="2151127"/>
            </a:xfrm>
          </p:grpSpPr>
          <p:cxnSp>
            <p:nvCxnSpPr>
              <p:cNvPr id="21" name="Straight Connector 47">
                <a:extLst>
                  <a:ext uri="{FF2B5EF4-FFF2-40B4-BE49-F238E27FC236}">
                    <a16:creationId xmlns:a16="http://schemas.microsoft.com/office/drawing/2014/main" id="{EAEC877C-0903-259E-83BF-FFC9258FC0AF}"/>
                  </a:ext>
                </a:extLst>
              </p:cNvPr>
              <p:cNvCxnSpPr>
                <a:cxnSpLocks/>
              </p:cNvCxnSpPr>
              <p:nvPr/>
            </p:nvCxnSpPr>
            <p:spPr>
              <a:xfrm>
                <a:off x="1157576" y="2061606"/>
                <a:ext cx="731520" cy="0"/>
              </a:xfrm>
              <a:prstGeom prst="line">
                <a:avLst/>
              </a:prstGeom>
              <a:ln w="31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2" name="TextBox 48">
                <a:extLst>
                  <a:ext uri="{FF2B5EF4-FFF2-40B4-BE49-F238E27FC236}">
                    <a16:creationId xmlns:a16="http://schemas.microsoft.com/office/drawing/2014/main" id="{2C41E4D2-A102-D04E-3B5D-E12A2372F164}"/>
                  </a:ext>
                </a:extLst>
              </p:cNvPr>
              <p:cNvSpPr txBox="1"/>
              <p:nvPr/>
            </p:nvSpPr>
            <p:spPr>
              <a:xfrm>
                <a:off x="1030868" y="2381102"/>
                <a:ext cx="989037" cy="1477328"/>
              </a:xfrm>
              <a:prstGeom prst="rect">
                <a:avLst/>
              </a:prstGeom>
              <a:noFill/>
            </p:spPr>
            <p:txBody>
              <a:bodyPr wrap="square" rtlCol="0">
                <a:spAutoFit/>
              </a:bodyPr>
              <a:lstStyle/>
              <a:p>
                <a:pPr algn="ctr"/>
                <a:r>
                  <a:rPr lang="it-IT" sz="900">
                    <a:solidFill>
                      <a:schemeClr val="bg1">
                        <a:lumMod val="95000"/>
                      </a:schemeClr>
                    </a:solidFill>
                  </a:rPr>
                  <a:t>Lancia il concetto di </a:t>
                </a:r>
                <a:r>
                  <a:rPr lang="it-IT" sz="900" b="1" err="1">
                    <a:solidFill>
                      <a:schemeClr val="bg1">
                        <a:lumMod val="95000"/>
                      </a:schemeClr>
                    </a:solidFill>
                  </a:rPr>
                  <a:t>spatial</a:t>
                </a:r>
                <a:r>
                  <a:rPr lang="it-IT" sz="900" b="1">
                    <a:solidFill>
                      <a:schemeClr val="bg1">
                        <a:lumMod val="95000"/>
                      </a:schemeClr>
                    </a:solidFill>
                  </a:rPr>
                  <a:t> computing</a:t>
                </a:r>
                <a:r>
                  <a:rPr lang="it-IT" sz="900">
                    <a:solidFill>
                      <a:schemeClr val="bg1">
                        <a:lumMod val="95000"/>
                      </a:schemeClr>
                    </a:solidFill>
                  </a:rPr>
                  <a:t>, puntando su un approccio premium e sull’integrazione con l’ecosistema Apple</a:t>
                </a:r>
              </a:p>
            </p:txBody>
          </p:sp>
          <p:sp>
            <p:nvSpPr>
              <p:cNvPr id="23" name="TextBox 49">
                <a:extLst>
                  <a:ext uri="{FF2B5EF4-FFF2-40B4-BE49-F238E27FC236}">
                    <a16:creationId xmlns:a16="http://schemas.microsoft.com/office/drawing/2014/main" id="{9A9019AE-B883-69E8-BBB7-9E5E6F92DFE6}"/>
                  </a:ext>
                </a:extLst>
              </p:cNvPr>
              <p:cNvSpPr txBox="1"/>
              <p:nvPr/>
            </p:nvSpPr>
            <p:spPr>
              <a:xfrm>
                <a:off x="890892" y="2163889"/>
                <a:ext cx="1269002" cy="276999"/>
              </a:xfrm>
              <a:prstGeom prst="rect">
                <a:avLst/>
              </a:prstGeom>
              <a:noFill/>
            </p:spPr>
            <p:txBody>
              <a:bodyPr wrap="none" rtlCol="0">
                <a:spAutoFit/>
              </a:bodyPr>
              <a:lstStyle/>
              <a:p>
                <a:pPr algn="ctr"/>
                <a:r>
                  <a:rPr lang="en-US" sz="1200" b="1">
                    <a:solidFill>
                      <a:schemeClr val="bg1"/>
                    </a:solidFill>
                  </a:rPr>
                  <a:t>Apple Vision Pro</a:t>
                </a:r>
              </a:p>
            </p:txBody>
          </p:sp>
          <p:sp>
            <p:nvSpPr>
              <p:cNvPr id="24" name="TextBox 50">
                <a:extLst>
                  <a:ext uri="{FF2B5EF4-FFF2-40B4-BE49-F238E27FC236}">
                    <a16:creationId xmlns:a16="http://schemas.microsoft.com/office/drawing/2014/main" id="{1026F435-E2DF-6DB1-4925-07C5F997D227}"/>
                  </a:ext>
                </a:extLst>
              </p:cNvPr>
              <p:cNvSpPr txBox="1"/>
              <p:nvPr/>
            </p:nvSpPr>
            <p:spPr>
              <a:xfrm>
                <a:off x="1200299" y="1707303"/>
                <a:ext cx="650178" cy="369332"/>
              </a:xfrm>
              <a:prstGeom prst="rect">
                <a:avLst/>
              </a:prstGeom>
              <a:noFill/>
            </p:spPr>
            <p:txBody>
              <a:bodyPr wrap="none" rtlCol="0">
                <a:spAutoFit/>
              </a:bodyPr>
              <a:lstStyle/>
              <a:p>
                <a:pPr algn="ctr"/>
                <a:r>
                  <a:rPr lang="en-US">
                    <a:solidFill>
                      <a:srgbClr val="FF9740"/>
                    </a:solidFill>
                  </a:rPr>
                  <a:t>2024</a:t>
                </a:r>
              </a:p>
            </p:txBody>
          </p:sp>
        </p:grpSp>
        <p:grpSp>
          <p:nvGrpSpPr>
            <p:cNvPr id="16" name="Group 42">
              <a:extLst>
                <a:ext uri="{FF2B5EF4-FFF2-40B4-BE49-F238E27FC236}">
                  <a16:creationId xmlns:a16="http://schemas.microsoft.com/office/drawing/2014/main" id="{B5EA775D-88E7-EE17-A11B-F48CDB866E91}"/>
                </a:ext>
              </a:extLst>
            </p:cNvPr>
            <p:cNvGrpSpPr/>
            <p:nvPr/>
          </p:nvGrpSpPr>
          <p:grpSpPr>
            <a:xfrm>
              <a:off x="10131614" y="2672743"/>
              <a:ext cx="989037" cy="2289626"/>
              <a:chOff x="1030868" y="1707303"/>
              <a:chExt cx="989037" cy="2289626"/>
            </a:xfrm>
          </p:grpSpPr>
          <p:cxnSp>
            <p:nvCxnSpPr>
              <p:cNvPr id="17" name="Straight Connector 43">
                <a:extLst>
                  <a:ext uri="{FF2B5EF4-FFF2-40B4-BE49-F238E27FC236}">
                    <a16:creationId xmlns:a16="http://schemas.microsoft.com/office/drawing/2014/main" id="{C2F1DD3C-55DC-A8EE-D2B0-FED41E0573CE}"/>
                  </a:ext>
                </a:extLst>
              </p:cNvPr>
              <p:cNvCxnSpPr>
                <a:cxnSpLocks/>
              </p:cNvCxnSpPr>
              <p:nvPr/>
            </p:nvCxnSpPr>
            <p:spPr>
              <a:xfrm>
                <a:off x="1157576" y="2061606"/>
                <a:ext cx="731520" cy="0"/>
              </a:xfrm>
              <a:prstGeom prst="line">
                <a:avLst/>
              </a:prstGeom>
              <a:ln w="31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8" name="TextBox 44">
                <a:extLst>
                  <a:ext uri="{FF2B5EF4-FFF2-40B4-BE49-F238E27FC236}">
                    <a16:creationId xmlns:a16="http://schemas.microsoft.com/office/drawing/2014/main" id="{4ABE6084-8FAB-4B86-C035-1FCB2EE32034}"/>
                  </a:ext>
                </a:extLst>
              </p:cNvPr>
              <p:cNvSpPr txBox="1"/>
              <p:nvPr/>
            </p:nvSpPr>
            <p:spPr>
              <a:xfrm>
                <a:off x="1030868" y="2381102"/>
                <a:ext cx="989037" cy="1615827"/>
              </a:xfrm>
              <a:prstGeom prst="rect">
                <a:avLst/>
              </a:prstGeom>
              <a:noFill/>
            </p:spPr>
            <p:txBody>
              <a:bodyPr wrap="square" rtlCol="0">
                <a:spAutoFit/>
              </a:bodyPr>
              <a:lstStyle/>
              <a:p>
                <a:pPr algn="ctr"/>
                <a:r>
                  <a:rPr lang="it-IT" sz="900">
                    <a:solidFill>
                      <a:schemeClr val="bg1">
                        <a:lumMod val="95000"/>
                      </a:schemeClr>
                    </a:solidFill>
                  </a:rPr>
                  <a:t>I visori diventeranno più </a:t>
                </a:r>
                <a:r>
                  <a:rPr lang="it-IT" sz="900" b="1">
                    <a:solidFill>
                      <a:schemeClr val="bg1">
                        <a:lumMod val="95000"/>
                      </a:schemeClr>
                    </a:solidFill>
                  </a:rPr>
                  <a:t>leggeri, accessibili e intelligenti</a:t>
                </a:r>
                <a:r>
                  <a:rPr lang="it-IT" sz="900">
                    <a:solidFill>
                      <a:schemeClr val="bg1">
                        <a:lumMod val="95000"/>
                      </a:schemeClr>
                    </a:solidFill>
                  </a:rPr>
                  <a:t>, integrando AI e AR per un utilizzo quotidiano in lavoro, studio e intrattenimento.</a:t>
                </a:r>
              </a:p>
            </p:txBody>
          </p:sp>
          <p:sp>
            <p:nvSpPr>
              <p:cNvPr id="19" name="TextBox 45">
                <a:extLst>
                  <a:ext uri="{FF2B5EF4-FFF2-40B4-BE49-F238E27FC236}">
                    <a16:creationId xmlns:a16="http://schemas.microsoft.com/office/drawing/2014/main" id="{53BC20CB-63E2-2D0F-385B-C41819D72D2F}"/>
                  </a:ext>
                </a:extLst>
              </p:cNvPr>
              <p:cNvSpPr txBox="1"/>
              <p:nvPr/>
            </p:nvSpPr>
            <p:spPr>
              <a:xfrm>
                <a:off x="1211038" y="2163889"/>
                <a:ext cx="628698" cy="276999"/>
              </a:xfrm>
              <a:prstGeom prst="rect">
                <a:avLst/>
              </a:prstGeom>
              <a:noFill/>
            </p:spPr>
            <p:txBody>
              <a:bodyPr wrap="none" rtlCol="0">
                <a:spAutoFit/>
              </a:bodyPr>
              <a:lstStyle/>
              <a:p>
                <a:pPr algn="ctr"/>
                <a:r>
                  <a:rPr lang="en-US" sz="1200" b="1">
                    <a:solidFill>
                      <a:schemeClr val="bg1"/>
                    </a:solidFill>
                  </a:rPr>
                  <a:t>Futuro</a:t>
                </a:r>
              </a:p>
            </p:txBody>
          </p:sp>
          <p:sp>
            <p:nvSpPr>
              <p:cNvPr id="20" name="TextBox 46">
                <a:extLst>
                  <a:ext uri="{FF2B5EF4-FFF2-40B4-BE49-F238E27FC236}">
                    <a16:creationId xmlns:a16="http://schemas.microsoft.com/office/drawing/2014/main" id="{723730E1-450A-9FB3-B5D7-78DF3330F686}"/>
                  </a:ext>
                </a:extLst>
              </p:cNvPr>
              <p:cNvSpPr txBox="1"/>
              <p:nvPr/>
            </p:nvSpPr>
            <p:spPr>
              <a:xfrm>
                <a:off x="1148361" y="1707303"/>
                <a:ext cx="754054" cy="369332"/>
              </a:xfrm>
              <a:prstGeom prst="rect">
                <a:avLst/>
              </a:prstGeom>
              <a:noFill/>
            </p:spPr>
            <p:txBody>
              <a:bodyPr wrap="none" rtlCol="0">
                <a:spAutoFit/>
              </a:bodyPr>
              <a:lstStyle/>
              <a:p>
                <a:pPr algn="ctr"/>
                <a:r>
                  <a:rPr lang="en-US">
                    <a:solidFill>
                      <a:srgbClr val="FF6B6B"/>
                    </a:solidFill>
                  </a:rPr>
                  <a:t>2025+</a:t>
                </a:r>
              </a:p>
            </p:txBody>
          </p:sp>
        </p:grpSp>
      </p:grpSp>
    </p:spTree>
    <p:extLst>
      <p:ext uri="{BB962C8B-B14F-4D97-AF65-F5344CB8AC3E}">
        <p14:creationId xmlns:p14="http://schemas.microsoft.com/office/powerpoint/2010/main" val="39971320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B9A3237-9F11-17AB-D2B6-D2E09F9719EE}"/>
            </a:ext>
          </a:extLst>
        </p:cNvPr>
        <p:cNvGrpSpPr/>
        <p:nvPr/>
      </p:nvGrpSpPr>
      <p:grpSpPr>
        <a:xfrm>
          <a:off x="0" y="0"/>
          <a:ext cx="0" cy="0"/>
          <a:chOff x="0" y="0"/>
          <a:chExt cx="0" cy="0"/>
        </a:xfrm>
      </p:grpSpPr>
      <p:sp useBgFill="1">
        <p:nvSpPr>
          <p:cNvPr id="35" name="Rectangle 34">
            <a:extLst>
              <a:ext uri="{FF2B5EF4-FFF2-40B4-BE49-F238E27FC236}">
                <a16:creationId xmlns:a16="http://schemas.microsoft.com/office/drawing/2014/main" id="{5E548898-E79F-0B78-5F31-C3BE779847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AF52D2E5-7483-18FC-D622-8BC337294A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7388" y="181576"/>
            <a:ext cx="11823637" cy="6501088"/>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Segnaposto contenuto 27" descr="Immagine che contiene occhiali da sole, occhiali, Auricolari&#10;&#10;Il contenuto generato dall'IA potrebbe non essere corretto.">
            <a:extLst>
              <a:ext uri="{FF2B5EF4-FFF2-40B4-BE49-F238E27FC236}">
                <a16:creationId xmlns:a16="http://schemas.microsoft.com/office/drawing/2014/main" id="{207C9E93-4A19-9415-7037-0398B06D4D82}"/>
              </a:ext>
            </a:extLst>
          </p:cNvPr>
          <p:cNvPicPr>
            <a:picLocks noChangeAspect="1"/>
          </p:cNvPicPr>
          <p:nvPr/>
        </p:nvPicPr>
        <p:blipFill>
          <a:blip r:embed="rId2">
            <a:alphaModFix amt="35000"/>
          </a:blip>
          <a:srcRect l="150" t="-978" r="150" b="-982"/>
          <a:stretch>
            <a:fillRect/>
          </a:stretch>
        </p:blipFill>
        <p:spPr>
          <a:xfrm>
            <a:off x="1797280" y="1277542"/>
            <a:ext cx="9168438" cy="5040146"/>
          </a:xfrm>
          <a:prstGeom prst="rect">
            <a:avLst/>
          </a:prstGeom>
        </p:spPr>
      </p:pic>
      <p:sp>
        <p:nvSpPr>
          <p:cNvPr id="9" name="Titolo 8">
            <a:extLst>
              <a:ext uri="{FF2B5EF4-FFF2-40B4-BE49-F238E27FC236}">
                <a16:creationId xmlns:a16="http://schemas.microsoft.com/office/drawing/2014/main" id="{32452E97-FA81-261B-0C39-1068397817B4}"/>
              </a:ext>
            </a:extLst>
          </p:cNvPr>
          <p:cNvSpPr>
            <a:spLocks noGrp="1"/>
          </p:cNvSpPr>
          <p:nvPr>
            <p:ph type="title"/>
          </p:nvPr>
        </p:nvSpPr>
        <p:spPr>
          <a:xfrm>
            <a:off x="736599" y="761243"/>
            <a:ext cx="6848960" cy="681925"/>
          </a:xfrm>
        </p:spPr>
        <p:txBody>
          <a:bodyPr anchor="b">
            <a:noAutofit/>
          </a:bodyPr>
          <a:lstStyle/>
          <a:p>
            <a:r>
              <a:rPr lang="it-IT" sz="5400" b="1">
                <a:solidFill>
                  <a:srgbClr val="FFFFFF"/>
                </a:solidFill>
                <a:latin typeface=""/>
              </a:rPr>
              <a:t>IL PROGETTO</a:t>
            </a:r>
          </a:p>
        </p:txBody>
      </p:sp>
      <p:graphicFrame>
        <p:nvGraphicFramePr>
          <p:cNvPr id="6" name="Diagramma 5">
            <a:extLst>
              <a:ext uri="{FF2B5EF4-FFF2-40B4-BE49-F238E27FC236}">
                <a16:creationId xmlns:a16="http://schemas.microsoft.com/office/drawing/2014/main" id="{E23399D4-FCBD-170A-91A6-86118F0C189A}"/>
              </a:ext>
            </a:extLst>
          </p:cNvPr>
          <p:cNvGraphicFramePr/>
          <p:nvPr>
            <p:extLst>
              <p:ext uri="{D42A27DB-BD31-4B8C-83A1-F6EECF244321}">
                <p14:modId xmlns:p14="http://schemas.microsoft.com/office/powerpoint/2010/main" val="4220856381"/>
              </p:ext>
            </p:extLst>
          </p:nvPr>
        </p:nvGraphicFramePr>
        <p:xfrm>
          <a:off x="1226282" y="2327492"/>
          <a:ext cx="9739436" cy="381084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 name="Elemento grafico 7" descr="Tiro a segno con riempimento a tinta unita">
            <a:extLst>
              <a:ext uri="{FF2B5EF4-FFF2-40B4-BE49-F238E27FC236}">
                <a16:creationId xmlns:a16="http://schemas.microsoft.com/office/drawing/2014/main" id="{B4A5030A-87DA-66ED-3469-BD80BDD8BF6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276168" y="2539134"/>
            <a:ext cx="1226676" cy="1226676"/>
          </a:xfrm>
          <a:prstGeom prst="rect">
            <a:avLst/>
          </a:prstGeom>
        </p:spPr>
      </p:pic>
      <p:pic>
        <p:nvPicPr>
          <p:cNvPr id="11" name="Elemento grafico 10" descr="Database con riempimento a tinta unita">
            <a:extLst>
              <a:ext uri="{FF2B5EF4-FFF2-40B4-BE49-F238E27FC236}">
                <a16:creationId xmlns:a16="http://schemas.microsoft.com/office/drawing/2014/main" id="{43DBBF5F-3748-4F15-C60C-ECF851B9B343}"/>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638800" y="2659524"/>
            <a:ext cx="1226676" cy="1226676"/>
          </a:xfrm>
          <a:prstGeom prst="rect">
            <a:avLst/>
          </a:prstGeom>
        </p:spPr>
      </p:pic>
      <p:pic>
        <p:nvPicPr>
          <p:cNvPr id="13" name="Elemento grafico 12" descr="Ingranaggi con riempimento a tinta unita">
            <a:extLst>
              <a:ext uri="{FF2B5EF4-FFF2-40B4-BE49-F238E27FC236}">
                <a16:creationId xmlns:a16="http://schemas.microsoft.com/office/drawing/2014/main" id="{59CBB9FC-F4BC-85C3-6929-E86616ADD9BF}"/>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8689155" y="2659681"/>
            <a:ext cx="1106129" cy="1106129"/>
          </a:xfrm>
          <a:prstGeom prst="rect">
            <a:avLst/>
          </a:prstGeom>
        </p:spPr>
      </p:pic>
    </p:spTree>
    <p:extLst>
      <p:ext uri="{BB962C8B-B14F-4D97-AF65-F5344CB8AC3E}">
        <p14:creationId xmlns:p14="http://schemas.microsoft.com/office/powerpoint/2010/main" val="40931532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A7FC857-425C-E15C-DBE0-09139434DA94}"/>
            </a:ext>
          </a:extLst>
        </p:cNvPr>
        <p:cNvGrpSpPr/>
        <p:nvPr/>
      </p:nvGrpSpPr>
      <p:grpSpPr>
        <a:xfrm>
          <a:off x="0" y="0"/>
          <a:ext cx="0" cy="0"/>
          <a:chOff x="0" y="0"/>
          <a:chExt cx="0" cy="0"/>
        </a:xfrm>
      </p:grpSpPr>
      <p:sp useBgFill="1">
        <p:nvSpPr>
          <p:cNvPr id="35" name="Rectangle 34">
            <a:extLst>
              <a:ext uri="{FF2B5EF4-FFF2-40B4-BE49-F238E27FC236}">
                <a16:creationId xmlns:a16="http://schemas.microsoft.com/office/drawing/2014/main" id="{564E1F92-C731-56AB-F7C3-B990AB09C4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173CC47E-D05C-C5C7-8B1F-A3E9F11B82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7388" y="181576"/>
            <a:ext cx="11823637" cy="6501088"/>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Segnaposto contenuto 27" descr="Immagine che contiene occhiali da sole, occhiali, Auricolari&#10;&#10;Il contenuto generato dall'IA potrebbe non essere corretto.">
            <a:extLst>
              <a:ext uri="{FF2B5EF4-FFF2-40B4-BE49-F238E27FC236}">
                <a16:creationId xmlns:a16="http://schemas.microsoft.com/office/drawing/2014/main" id="{2791D48D-123F-BFF8-6819-895973A1CC10}"/>
              </a:ext>
            </a:extLst>
          </p:cNvPr>
          <p:cNvPicPr>
            <a:picLocks noChangeAspect="1"/>
          </p:cNvPicPr>
          <p:nvPr/>
        </p:nvPicPr>
        <p:blipFill>
          <a:blip r:embed="rId2">
            <a:alphaModFix amt="35000"/>
          </a:blip>
          <a:srcRect l="150" t="-978" r="150" b="-982"/>
          <a:stretch>
            <a:fillRect/>
          </a:stretch>
        </p:blipFill>
        <p:spPr>
          <a:xfrm>
            <a:off x="1797280" y="1277542"/>
            <a:ext cx="9168438" cy="5040146"/>
          </a:xfrm>
          <a:prstGeom prst="rect">
            <a:avLst/>
          </a:prstGeom>
        </p:spPr>
      </p:pic>
      <p:sp>
        <p:nvSpPr>
          <p:cNvPr id="9" name="Titolo 8">
            <a:extLst>
              <a:ext uri="{FF2B5EF4-FFF2-40B4-BE49-F238E27FC236}">
                <a16:creationId xmlns:a16="http://schemas.microsoft.com/office/drawing/2014/main" id="{CFFEE60C-457F-27C6-5596-8497676F6F0A}"/>
              </a:ext>
            </a:extLst>
          </p:cNvPr>
          <p:cNvSpPr>
            <a:spLocks noGrp="1"/>
          </p:cNvSpPr>
          <p:nvPr>
            <p:ph type="title"/>
          </p:nvPr>
        </p:nvSpPr>
        <p:spPr>
          <a:xfrm>
            <a:off x="736599" y="761243"/>
            <a:ext cx="6848960" cy="681925"/>
          </a:xfrm>
        </p:spPr>
        <p:txBody>
          <a:bodyPr anchor="b">
            <a:noAutofit/>
          </a:bodyPr>
          <a:lstStyle/>
          <a:p>
            <a:r>
              <a:rPr lang="it-IT" sz="5400" b="1">
                <a:solidFill>
                  <a:srgbClr val="FFFFFF"/>
                </a:solidFill>
                <a:latin typeface=""/>
              </a:rPr>
              <a:t>DATA GATHERING</a:t>
            </a:r>
          </a:p>
        </p:txBody>
      </p:sp>
      <p:sp>
        <p:nvSpPr>
          <p:cNvPr id="2" name="CasellaDiTesto 1">
            <a:extLst>
              <a:ext uri="{FF2B5EF4-FFF2-40B4-BE49-F238E27FC236}">
                <a16:creationId xmlns:a16="http://schemas.microsoft.com/office/drawing/2014/main" id="{D4A2B1BD-86E0-7EFD-1218-3CE81585EB60}"/>
              </a:ext>
            </a:extLst>
          </p:cNvPr>
          <p:cNvSpPr txBox="1"/>
          <p:nvPr/>
        </p:nvSpPr>
        <p:spPr>
          <a:xfrm>
            <a:off x="7728573" y="1715305"/>
            <a:ext cx="4164736" cy="4290918"/>
          </a:xfrm>
          <a:prstGeom prst="rect">
            <a:avLst/>
          </a:prstGeom>
          <a:noFill/>
        </p:spPr>
        <p:txBody>
          <a:bodyPr wrap="square" lIns="91440" tIns="45720" rIns="91440" bIns="45720" rtlCol="0" anchor="t">
            <a:spAutoFit/>
          </a:bodyPr>
          <a:lstStyle/>
          <a:p>
            <a:pPr marL="285750" indent="-285750">
              <a:spcBef>
                <a:spcPts val="500"/>
              </a:spcBef>
              <a:buFont typeface="Arial" panose="020B0604020202020204" pitchFamily="34" charset="0"/>
              <a:buChar char="•"/>
            </a:pPr>
            <a:r>
              <a:rPr lang="it-IT">
                <a:solidFill>
                  <a:schemeClr val="bg1">
                    <a:lumMod val="95000"/>
                  </a:schemeClr>
                </a:solidFill>
              </a:rPr>
              <a:t>Utilizzo </a:t>
            </a:r>
            <a:r>
              <a:rPr lang="it-IT" b="1">
                <a:solidFill>
                  <a:schemeClr val="bg1">
                    <a:lumMod val="95000"/>
                  </a:schemeClr>
                </a:solidFill>
              </a:rPr>
              <a:t>YouTube Data API</a:t>
            </a:r>
            <a:r>
              <a:rPr lang="it-IT">
                <a:solidFill>
                  <a:schemeClr val="bg1">
                    <a:lumMod val="95000"/>
                  </a:schemeClr>
                </a:solidFill>
              </a:rPr>
              <a:t> per estrazione dati</a:t>
            </a:r>
          </a:p>
          <a:p>
            <a:pPr marL="285750" indent="-285750">
              <a:spcBef>
                <a:spcPts val="500"/>
              </a:spcBef>
              <a:buFont typeface="Arial" panose="020B0604020202020204" pitchFamily="34" charset="0"/>
              <a:buChar char="•"/>
            </a:pPr>
            <a:r>
              <a:rPr lang="it-IT">
                <a:solidFill>
                  <a:schemeClr val="bg1">
                    <a:lumMod val="95000"/>
                  </a:schemeClr>
                </a:solidFill>
              </a:rPr>
              <a:t>Utilizzo di </a:t>
            </a:r>
            <a:r>
              <a:rPr lang="it-IT" b="1">
                <a:solidFill>
                  <a:schemeClr val="bg1">
                    <a:lumMod val="95000"/>
                  </a:schemeClr>
                </a:solidFill>
              </a:rPr>
              <a:t>12 canali</a:t>
            </a:r>
            <a:r>
              <a:rPr lang="it-IT">
                <a:solidFill>
                  <a:schemeClr val="bg1">
                    <a:lumMod val="95000"/>
                  </a:schemeClr>
                </a:solidFill>
              </a:rPr>
              <a:t>  YouTube che hanno trattato Apple Vision Pro</a:t>
            </a:r>
          </a:p>
          <a:p>
            <a:pPr marL="285750" indent="-285750">
              <a:spcBef>
                <a:spcPts val="500"/>
              </a:spcBef>
              <a:buFont typeface="Arial" panose="020B0604020202020204" pitchFamily="34" charset="0"/>
              <a:buChar char="•"/>
            </a:pPr>
            <a:r>
              <a:rPr lang="it-IT">
                <a:solidFill>
                  <a:schemeClr val="bg1">
                    <a:lumMod val="95000"/>
                  </a:schemeClr>
                </a:solidFill>
              </a:rPr>
              <a:t>Commenti </a:t>
            </a:r>
            <a:r>
              <a:rPr lang="it-IT" b="1">
                <a:solidFill>
                  <a:schemeClr val="bg1">
                    <a:lumMod val="95000"/>
                  </a:schemeClr>
                </a:solidFill>
              </a:rPr>
              <a:t>da Luglio 2023 a Luglio 2025</a:t>
            </a:r>
          </a:p>
          <a:p>
            <a:pPr marL="285750" indent="-285750">
              <a:spcBef>
                <a:spcPts val="500"/>
              </a:spcBef>
              <a:buFont typeface="Arial" panose="020B0604020202020204" pitchFamily="34" charset="0"/>
              <a:buChar char="•"/>
            </a:pPr>
            <a:r>
              <a:rPr lang="it-IT">
                <a:solidFill>
                  <a:schemeClr val="bg1">
                    <a:lumMod val="95000"/>
                  </a:schemeClr>
                </a:solidFill>
              </a:rPr>
              <a:t>Salvataggio metadati commenti in un file </a:t>
            </a:r>
            <a:r>
              <a:rPr lang="it-IT" b="1">
                <a:solidFill>
                  <a:schemeClr val="bg1">
                    <a:lumMod val="95000"/>
                  </a:schemeClr>
                </a:solidFill>
              </a:rPr>
              <a:t>CSV riutilizzabile </a:t>
            </a:r>
            <a:r>
              <a:rPr lang="it-IT">
                <a:solidFill>
                  <a:schemeClr val="bg1">
                    <a:lumMod val="95000"/>
                  </a:schemeClr>
                </a:solidFill>
              </a:rPr>
              <a:t>(id, eventuali </a:t>
            </a:r>
            <a:r>
              <a:rPr lang="it-IT" err="1">
                <a:solidFill>
                  <a:schemeClr val="bg1">
                    <a:lumMod val="95000"/>
                  </a:schemeClr>
                </a:solidFill>
              </a:rPr>
              <a:t>reply</a:t>
            </a:r>
            <a:r>
              <a:rPr lang="it-IT">
                <a:solidFill>
                  <a:schemeClr val="bg1">
                    <a:lumMod val="95000"/>
                  </a:schemeClr>
                </a:solidFill>
              </a:rPr>
              <a:t>, canale, data commento, ecc..)</a:t>
            </a:r>
          </a:p>
          <a:p>
            <a:pPr marL="285750" indent="-285750">
              <a:spcBef>
                <a:spcPts val="500"/>
              </a:spcBef>
              <a:buFont typeface="Arial" panose="020B0604020202020204" pitchFamily="34" charset="0"/>
              <a:buChar char="•"/>
            </a:pPr>
            <a:r>
              <a:rPr lang="it-IT" b="1">
                <a:solidFill>
                  <a:schemeClr val="bg1">
                    <a:lumMod val="95000"/>
                  </a:schemeClr>
                </a:solidFill>
              </a:rPr>
              <a:t>Filtraggio </a:t>
            </a:r>
            <a:r>
              <a:rPr lang="it-IT">
                <a:solidFill>
                  <a:schemeClr val="bg1">
                    <a:lumMod val="95000"/>
                  </a:schemeClr>
                </a:solidFill>
              </a:rPr>
              <a:t>di commenti con meno di 10 caratteri</a:t>
            </a:r>
          </a:p>
          <a:p>
            <a:pPr marL="285750" indent="-285750">
              <a:spcBef>
                <a:spcPts val="500"/>
              </a:spcBef>
              <a:buFont typeface="Arial" panose="020B0604020202020204" pitchFamily="34" charset="0"/>
              <a:buChar char="•"/>
            </a:pPr>
            <a:r>
              <a:rPr lang="it-IT" b="1">
                <a:solidFill>
                  <a:schemeClr val="bg1">
                    <a:lumMod val="95000"/>
                  </a:schemeClr>
                </a:solidFill>
              </a:rPr>
              <a:t>Categorizzazione automatica</a:t>
            </a:r>
            <a:r>
              <a:rPr lang="it-IT">
                <a:solidFill>
                  <a:schemeClr val="bg1">
                    <a:lumMod val="95000"/>
                  </a:schemeClr>
                </a:solidFill>
              </a:rPr>
              <a:t> PRE/POST lancio Apple Vision Pro (2 febbraio 2024)</a:t>
            </a:r>
          </a:p>
        </p:txBody>
      </p:sp>
      <p:pic>
        <p:nvPicPr>
          <p:cNvPr id="3" name="Immagine 2">
            <a:extLst>
              <a:ext uri="{FF2B5EF4-FFF2-40B4-BE49-F238E27FC236}">
                <a16:creationId xmlns:a16="http://schemas.microsoft.com/office/drawing/2014/main" id="{8926A608-2ECE-1122-83B7-BFF04E16353D}"/>
              </a:ext>
            </a:extLst>
          </p:cNvPr>
          <p:cNvPicPr>
            <a:picLocks noChangeAspect="1"/>
          </p:cNvPicPr>
          <p:nvPr/>
        </p:nvPicPr>
        <p:blipFill>
          <a:blip r:embed="rId3">
            <a:alphaModFix/>
          </a:blip>
          <a:stretch>
            <a:fillRect/>
          </a:stretch>
        </p:blipFill>
        <p:spPr>
          <a:xfrm>
            <a:off x="736599" y="2120470"/>
            <a:ext cx="6442763" cy="3650898"/>
          </a:xfrm>
          <a:prstGeom prst="rect">
            <a:avLst/>
          </a:prstGeom>
          <a:effectLst>
            <a:outerShdw dist="50800" sx="1000" sy="1000" algn="ctr" rotWithShape="0">
              <a:srgbClr val="000000"/>
            </a:outerShdw>
            <a:softEdge rad="215900"/>
          </a:effectLst>
        </p:spPr>
      </p:pic>
    </p:spTree>
    <p:extLst>
      <p:ext uri="{BB962C8B-B14F-4D97-AF65-F5344CB8AC3E}">
        <p14:creationId xmlns:p14="http://schemas.microsoft.com/office/powerpoint/2010/main" val="13286159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486C093-5F11-7DFA-A871-4EB914E3994E}"/>
            </a:ext>
          </a:extLst>
        </p:cNvPr>
        <p:cNvGrpSpPr/>
        <p:nvPr/>
      </p:nvGrpSpPr>
      <p:grpSpPr>
        <a:xfrm>
          <a:off x="0" y="0"/>
          <a:ext cx="0" cy="0"/>
          <a:chOff x="0" y="0"/>
          <a:chExt cx="0" cy="0"/>
        </a:xfrm>
      </p:grpSpPr>
      <p:sp useBgFill="1">
        <p:nvSpPr>
          <p:cNvPr id="35" name="Rectangle 34">
            <a:extLst>
              <a:ext uri="{FF2B5EF4-FFF2-40B4-BE49-F238E27FC236}">
                <a16:creationId xmlns:a16="http://schemas.microsoft.com/office/drawing/2014/main" id="{EC158276-7C5B-4DB6-B914-E21A53B39C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FAA194F5-B2A5-2C9A-9F3B-E2D9EFB803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7388" y="181576"/>
            <a:ext cx="11823637" cy="6501088"/>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Segnaposto contenuto 27" descr="Immagine che contiene occhiali da sole, occhiali, Auricolari&#10;&#10;Il contenuto generato dall'IA potrebbe non essere corretto.">
            <a:extLst>
              <a:ext uri="{FF2B5EF4-FFF2-40B4-BE49-F238E27FC236}">
                <a16:creationId xmlns:a16="http://schemas.microsoft.com/office/drawing/2014/main" id="{1FCD02CA-DEE9-9310-EB0B-354F033047B3}"/>
              </a:ext>
            </a:extLst>
          </p:cNvPr>
          <p:cNvPicPr>
            <a:picLocks noChangeAspect="1"/>
          </p:cNvPicPr>
          <p:nvPr/>
        </p:nvPicPr>
        <p:blipFill>
          <a:blip r:embed="rId2">
            <a:alphaModFix amt="35000"/>
          </a:blip>
          <a:srcRect l="150" t="-978" r="150" b="-982"/>
          <a:stretch>
            <a:fillRect/>
          </a:stretch>
        </p:blipFill>
        <p:spPr>
          <a:xfrm>
            <a:off x="1797280" y="1277542"/>
            <a:ext cx="9168438" cy="5040146"/>
          </a:xfrm>
          <a:prstGeom prst="rect">
            <a:avLst/>
          </a:prstGeom>
        </p:spPr>
      </p:pic>
      <p:sp>
        <p:nvSpPr>
          <p:cNvPr id="9" name="Titolo 8">
            <a:extLst>
              <a:ext uri="{FF2B5EF4-FFF2-40B4-BE49-F238E27FC236}">
                <a16:creationId xmlns:a16="http://schemas.microsoft.com/office/drawing/2014/main" id="{E8C6809F-0DE6-7476-6F94-149F7A4AEA27}"/>
              </a:ext>
            </a:extLst>
          </p:cNvPr>
          <p:cNvSpPr>
            <a:spLocks noGrp="1"/>
          </p:cNvSpPr>
          <p:nvPr>
            <p:ph type="title"/>
          </p:nvPr>
        </p:nvSpPr>
        <p:spPr>
          <a:xfrm>
            <a:off x="736598" y="761243"/>
            <a:ext cx="10229119" cy="681925"/>
          </a:xfrm>
        </p:spPr>
        <p:txBody>
          <a:bodyPr anchor="b">
            <a:noAutofit/>
          </a:bodyPr>
          <a:lstStyle/>
          <a:p>
            <a:r>
              <a:rPr lang="it-IT" sz="5400" b="1">
                <a:solidFill>
                  <a:srgbClr val="FFFFFF"/>
                </a:solidFill>
                <a:latin typeface=""/>
              </a:rPr>
              <a:t>GESTIONE DEL PROCESSO</a:t>
            </a:r>
          </a:p>
        </p:txBody>
      </p:sp>
      <p:sp>
        <p:nvSpPr>
          <p:cNvPr id="4" name="CasellaDiTesto 3">
            <a:extLst>
              <a:ext uri="{FF2B5EF4-FFF2-40B4-BE49-F238E27FC236}">
                <a16:creationId xmlns:a16="http://schemas.microsoft.com/office/drawing/2014/main" id="{2D8710DF-6E0E-E3D3-4441-9234EF0DC66E}"/>
              </a:ext>
            </a:extLst>
          </p:cNvPr>
          <p:cNvSpPr txBox="1"/>
          <p:nvPr/>
        </p:nvSpPr>
        <p:spPr>
          <a:xfrm>
            <a:off x="2237516" y="1912904"/>
            <a:ext cx="8287966" cy="4431983"/>
          </a:xfrm>
          <a:prstGeom prst="rect">
            <a:avLst/>
          </a:prstGeom>
          <a:noFill/>
        </p:spPr>
        <p:txBody>
          <a:bodyPr wrap="square" rtlCol="0">
            <a:spAutoFit/>
          </a:bodyPr>
          <a:lstStyle/>
          <a:p>
            <a:r>
              <a:rPr lang="it-IT" dirty="0">
                <a:solidFill>
                  <a:schemeClr val="bg1">
                    <a:lumMod val="95000"/>
                  </a:schemeClr>
                </a:solidFill>
              </a:rPr>
              <a:t>Per garantire affidabilità ed efficienza nella raccolta dati, il sistema implementa diversi meccanismi di controllo:</a:t>
            </a:r>
          </a:p>
          <a:p>
            <a:pPr marL="742950" lvl="1" indent="-285750">
              <a:spcBef>
                <a:spcPts val="1200"/>
              </a:spcBef>
              <a:buFont typeface="Arial" panose="020B0604020202020204" pitchFamily="34" charset="0"/>
              <a:buChar char="•"/>
            </a:pPr>
            <a:r>
              <a:rPr lang="it-IT" b="1" dirty="0">
                <a:solidFill>
                  <a:schemeClr val="bg1">
                    <a:lumMod val="95000"/>
                  </a:schemeClr>
                </a:solidFill>
              </a:rPr>
              <a:t>Sistema di checkpoint</a:t>
            </a:r>
            <a:r>
              <a:rPr lang="it-IT" dirty="0">
                <a:solidFill>
                  <a:schemeClr val="bg1">
                    <a:lumMod val="95000"/>
                  </a:schemeClr>
                </a:solidFill>
              </a:rPr>
              <a:t>: Il programma salva automaticamente i progressi nel file «</a:t>
            </a:r>
            <a:r>
              <a:rPr lang="it-IT" dirty="0" err="1">
                <a:solidFill>
                  <a:schemeClr val="bg1">
                    <a:lumMod val="95000"/>
                  </a:schemeClr>
                </a:solidFill>
              </a:rPr>
              <a:t>comments_checkpoint.js</a:t>
            </a:r>
            <a:r>
              <a:rPr lang="it-IT" dirty="0">
                <a:solidFill>
                  <a:schemeClr val="bg1">
                    <a:lumMod val="95000"/>
                  </a:schemeClr>
                </a:solidFill>
              </a:rPr>
              <a:t>», memorizzando tutti i commenti raccolti e l'elenco dei video già processati. Questo permette di riprendere l'elaborazione esattamente dal punto di interruzione, evitando duplicazioni e perdite di dati</a:t>
            </a:r>
          </a:p>
          <a:p>
            <a:pPr marL="742950" lvl="1" indent="-285750">
              <a:spcBef>
                <a:spcPts val="1200"/>
              </a:spcBef>
              <a:buFont typeface="Arial" panose="020B0604020202020204" pitchFamily="34" charset="0"/>
              <a:buChar char="•"/>
            </a:pPr>
            <a:r>
              <a:rPr lang="it-IT" b="1" dirty="0">
                <a:solidFill>
                  <a:schemeClr val="bg1">
                    <a:lumMod val="95000"/>
                  </a:schemeClr>
                </a:solidFill>
              </a:rPr>
              <a:t>Rate </a:t>
            </a:r>
            <a:r>
              <a:rPr lang="it-IT" b="1" dirty="0" err="1">
                <a:solidFill>
                  <a:schemeClr val="bg1">
                    <a:lumMod val="95000"/>
                  </a:schemeClr>
                </a:solidFill>
              </a:rPr>
              <a:t>Limiting</a:t>
            </a:r>
            <a:r>
              <a:rPr lang="it-IT" b="1" dirty="0">
                <a:solidFill>
                  <a:schemeClr val="bg1">
                    <a:lumMod val="95000"/>
                  </a:schemeClr>
                </a:solidFill>
              </a:rPr>
              <a:t> Intelligente</a:t>
            </a:r>
            <a:r>
              <a:rPr lang="it-IT" dirty="0">
                <a:solidFill>
                  <a:schemeClr val="bg1">
                    <a:lumMod val="95000"/>
                  </a:schemeClr>
                </a:solidFill>
              </a:rPr>
              <a:t>: Integra pause automatiche (0.1s tra richieste, 1s tra video) e gestione degli errori API per rispettare i limiti di YouTube Data API v3, con </a:t>
            </a:r>
            <a:r>
              <a:rPr lang="it-IT" dirty="0" err="1">
                <a:solidFill>
                  <a:schemeClr val="bg1">
                    <a:lumMod val="95000"/>
                  </a:schemeClr>
                </a:solidFill>
              </a:rPr>
              <a:t>retry</a:t>
            </a:r>
            <a:r>
              <a:rPr lang="it-IT" dirty="0">
                <a:solidFill>
                  <a:schemeClr val="bg1">
                    <a:lumMod val="95000"/>
                  </a:schemeClr>
                </a:solidFill>
              </a:rPr>
              <a:t> </a:t>
            </a:r>
            <a:r>
              <a:rPr lang="it-IT" dirty="0" err="1">
                <a:solidFill>
                  <a:schemeClr val="bg1">
                    <a:lumMod val="95000"/>
                  </a:schemeClr>
                </a:solidFill>
              </a:rPr>
              <a:t>logic</a:t>
            </a:r>
            <a:r>
              <a:rPr lang="it-IT" dirty="0">
                <a:solidFill>
                  <a:schemeClr val="bg1">
                    <a:lumMod val="95000"/>
                  </a:schemeClr>
                </a:solidFill>
              </a:rPr>
              <a:t> per </a:t>
            </a:r>
            <a:r>
              <a:rPr lang="it-IT" dirty="0" err="1">
                <a:solidFill>
                  <a:schemeClr val="bg1">
                    <a:lumMod val="95000"/>
                  </a:schemeClr>
                </a:solidFill>
              </a:rPr>
              <a:t>timeout</a:t>
            </a:r>
            <a:r>
              <a:rPr lang="it-IT" dirty="0">
                <a:solidFill>
                  <a:schemeClr val="bg1">
                    <a:lumMod val="95000"/>
                  </a:schemeClr>
                </a:solidFill>
              </a:rPr>
              <a:t> temporanei</a:t>
            </a:r>
          </a:p>
          <a:p>
            <a:pPr marL="742950" lvl="1" indent="-285750">
              <a:spcBef>
                <a:spcPts val="1200"/>
              </a:spcBef>
              <a:buFont typeface="Arial" panose="020B0604020202020204" pitchFamily="34" charset="0"/>
              <a:buChar char="•"/>
            </a:pPr>
            <a:r>
              <a:rPr lang="it-IT" b="1" dirty="0">
                <a:solidFill>
                  <a:schemeClr val="bg1">
                    <a:lumMod val="95000"/>
                  </a:schemeClr>
                </a:solidFill>
              </a:rPr>
              <a:t>Salvataggi Incrementali</a:t>
            </a:r>
            <a:r>
              <a:rPr lang="it-IT" dirty="0">
                <a:solidFill>
                  <a:schemeClr val="bg1">
                    <a:lumMod val="95000"/>
                  </a:schemeClr>
                </a:solidFill>
              </a:rPr>
              <a:t>: Ogni 2 video processati, il sistema esegue un salvataggio di sicurezza. Al completamento, genera automaticamente due file CSV: uno con </a:t>
            </a:r>
            <a:r>
              <a:rPr lang="it-IT" dirty="0" err="1">
                <a:solidFill>
                  <a:schemeClr val="bg1">
                    <a:lumMod val="95000"/>
                  </a:schemeClr>
                </a:solidFill>
              </a:rPr>
              <a:t>timestamp</a:t>
            </a:r>
            <a:r>
              <a:rPr lang="it-IT" dirty="0">
                <a:solidFill>
                  <a:schemeClr val="bg1">
                    <a:lumMod val="95000"/>
                  </a:schemeClr>
                </a:solidFill>
              </a:rPr>
              <a:t>  e uno principale</a:t>
            </a:r>
          </a:p>
          <a:p>
            <a:r>
              <a:rPr lang="it-IT" dirty="0"/>
              <a:t>: </a:t>
            </a:r>
            <a:br>
              <a:rPr lang="it-IT" dirty="0"/>
            </a:br>
            <a:endParaRPr lang="it-IT" dirty="0">
              <a:solidFill>
                <a:schemeClr val="bg1">
                  <a:lumMod val="95000"/>
                </a:schemeClr>
              </a:solidFill>
            </a:endParaRPr>
          </a:p>
        </p:txBody>
      </p:sp>
      <p:pic>
        <p:nvPicPr>
          <p:cNvPr id="2" name="Picture 1" descr="Data Gathering - KnowledgeAgent">
            <a:extLst>
              <a:ext uri="{FF2B5EF4-FFF2-40B4-BE49-F238E27FC236}">
                <a16:creationId xmlns:a16="http://schemas.microsoft.com/office/drawing/2014/main" id="{1CA8EDBB-FDD5-9E47-1B13-F994A0FABD1D}"/>
              </a:ext>
            </a:extLst>
          </p:cNvPr>
          <p:cNvPicPr>
            <a:picLocks noChangeAspect="1"/>
          </p:cNvPicPr>
          <p:nvPr/>
        </p:nvPicPr>
        <p:blipFill>
          <a:blip r:embed="rId3"/>
          <a:stretch>
            <a:fillRect/>
          </a:stretch>
        </p:blipFill>
        <p:spPr>
          <a:xfrm>
            <a:off x="189448" y="2944214"/>
            <a:ext cx="3005572" cy="1711780"/>
          </a:xfrm>
          <a:prstGeom prst="rect">
            <a:avLst/>
          </a:prstGeom>
          <a:noFill/>
          <a:ln>
            <a:noFill/>
          </a:ln>
        </p:spPr>
      </p:pic>
    </p:spTree>
    <p:extLst>
      <p:ext uri="{BB962C8B-B14F-4D97-AF65-F5344CB8AC3E}">
        <p14:creationId xmlns:p14="http://schemas.microsoft.com/office/powerpoint/2010/main" val="36669254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E3BA97F-E110-800B-B6D5-04CC9E660B57}"/>
            </a:ext>
          </a:extLst>
        </p:cNvPr>
        <p:cNvGrpSpPr/>
        <p:nvPr/>
      </p:nvGrpSpPr>
      <p:grpSpPr>
        <a:xfrm>
          <a:off x="0" y="0"/>
          <a:ext cx="0" cy="0"/>
          <a:chOff x="0" y="0"/>
          <a:chExt cx="0" cy="0"/>
        </a:xfrm>
      </p:grpSpPr>
      <p:sp useBgFill="1">
        <p:nvSpPr>
          <p:cNvPr id="35" name="Rectangle 34">
            <a:extLst>
              <a:ext uri="{FF2B5EF4-FFF2-40B4-BE49-F238E27FC236}">
                <a16:creationId xmlns:a16="http://schemas.microsoft.com/office/drawing/2014/main" id="{757ACA71-34C2-AE15-A4DB-1B24FAE38A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07796134-C098-8642-4CB6-C414CE85A1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7388" y="181576"/>
            <a:ext cx="11823637" cy="6501088"/>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Segnaposto contenuto 27" descr="Immagine che contiene occhiali da sole, occhiali, Auricolari&#10;&#10;Il contenuto generato dall'IA potrebbe non essere corretto.">
            <a:extLst>
              <a:ext uri="{FF2B5EF4-FFF2-40B4-BE49-F238E27FC236}">
                <a16:creationId xmlns:a16="http://schemas.microsoft.com/office/drawing/2014/main" id="{B5315920-443A-BF2C-2FC5-185CD2DB6815}"/>
              </a:ext>
            </a:extLst>
          </p:cNvPr>
          <p:cNvPicPr>
            <a:picLocks noChangeAspect="1"/>
          </p:cNvPicPr>
          <p:nvPr/>
        </p:nvPicPr>
        <p:blipFill>
          <a:blip r:embed="rId2">
            <a:alphaModFix amt="35000"/>
          </a:blip>
          <a:srcRect l="150" t="-978" r="150" b="-982"/>
          <a:stretch>
            <a:fillRect/>
          </a:stretch>
        </p:blipFill>
        <p:spPr>
          <a:xfrm>
            <a:off x="1797280" y="1277542"/>
            <a:ext cx="9168438" cy="5040146"/>
          </a:xfrm>
          <a:prstGeom prst="rect">
            <a:avLst/>
          </a:prstGeom>
        </p:spPr>
      </p:pic>
      <p:sp>
        <p:nvSpPr>
          <p:cNvPr id="9" name="Titolo 8">
            <a:extLst>
              <a:ext uri="{FF2B5EF4-FFF2-40B4-BE49-F238E27FC236}">
                <a16:creationId xmlns:a16="http://schemas.microsoft.com/office/drawing/2014/main" id="{11E0AEC7-5D62-93A9-D500-0DCF3A82B6E8}"/>
              </a:ext>
            </a:extLst>
          </p:cNvPr>
          <p:cNvSpPr>
            <a:spLocks noGrp="1"/>
          </p:cNvSpPr>
          <p:nvPr>
            <p:ph type="title"/>
          </p:nvPr>
        </p:nvSpPr>
        <p:spPr>
          <a:xfrm>
            <a:off x="736598" y="761243"/>
            <a:ext cx="10229119" cy="681925"/>
          </a:xfrm>
        </p:spPr>
        <p:txBody>
          <a:bodyPr anchor="b">
            <a:noAutofit/>
          </a:bodyPr>
          <a:lstStyle/>
          <a:p>
            <a:r>
              <a:rPr lang="it-IT" sz="5400" b="1">
                <a:solidFill>
                  <a:srgbClr val="FFFFFF"/>
                </a:solidFill>
                <a:latin typeface=""/>
              </a:rPr>
              <a:t>SENTIMENT ANALYSIS</a:t>
            </a:r>
          </a:p>
        </p:txBody>
      </p:sp>
      <p:sp>
        <p:nvSpPr>
          <p:cNvPr id="6" name="CasellaDiTesto 5">
            <a:extLst>
              <a:ext uri="{FF2B5EF4-FFF2-40B4-BE49-F238E27FC236}">
                <a16:creationId xmlns:a16="http://schemas.microsoft.com/office/drawing/2014/main" id="{7CDFFDE2-0CE6-0428-2A2B-14F2E66C782E}"/>
              </a:ext>
            </a:extLst>
          </p:cNvPr>
          <p:cNvSpPr txBox="1"/>
          <p:nvPr/>
        </p:nvSpPr>
        <p:spPr>
          <a:xfrm>
            <a:off x="2677751" y="2228671"/>
            <a:ext cx="8287966" cy="1200329"/>
          </a:xfrm>
          <a:prstGeom prst="rect">
            <a:avLst/>
          </a:prstGeom>
          <a:noFill/>
        </p:spPr>
        <p:txBody>
          <a:bodyPr wrap="square" rtlCol="0">
            <a:spAutoFit/>
          </a:bodyPr>
          <a:lstStyle/>
          <a:p>
            <a:pPr algn="just"/>
            <a:r>
              <a:rPr lang="it-IT" sz="2400" dirty="0">
                <a:solidFill>
                  <a:schemeClr val="bg1">
                    <a:lumMod val="95000"/>
                  </a:schemeClr>
                </a:solidFill>
              </a:rPr>
              <a:t>è una tecnica di Natural Language Processing che analizza automaticamente il testo per determinare l’atteggiamento emotivo dell’autore (positivo, negativo, neutrale)</a:t>
            </a:r>
          </a:p>
        </p:txBody>
      </p:sp>
      <p:sp>
        <p:nvSpPr>
          <p:cNvPr id="7" name="CasellaDiTesto 6">
            <a:extLst>
              <a:ext uri="{FF2B5EF4-FFF2-40B4-BE49-F238E27FC236}">
                <a16:creationId xmlns:a16="http://schemas.microsoft.com/office/drawing/2014/main" id="{9DC394CC-FFAF-BCBD-62BE-D23033DCA5BC}"/>
              </a:ext>
            </a:extLst>
          </p:cNvPr>
          <p:cNvSpPr txBox="1"/>
          <p:nvPr/>
        </p:nvSpPr>
        <p:spPr>
          <a:xfrm rot="16200000">
            <a:off x="92361" y="2614781"/>
            <a:ext cx="1842447" cy="523220"/>
          </a:xfrm>
          <a:prstGeom prst="rect">
            <a:avLst/>
          </a:prstGeom>
          <a:noFill/>
        </p:spPr>
        <p:txBody>
          <a:bodyPr wrap="square" rtlCol="0">
            <a:spAutoFit/>
          </a:bodyPr>
          <a:lstStyle/>
          <a:p>
            <a:pPr algn="ctr"/>
            <a:r>
              <a:rPr lang="it-IT" sz="2800" b="1">
                <a:solidFill>
                  <a:schemeClr val="bg1">
                    <a:lumMod val="95000"/>
                  </a:schemeClr>
                </a:solidFill>
              </a:rPr>
              <a:t>WHAT IS</a:t>
            </a:r>
          </a:p>
        </p:txBody>
      </p:sp>
      <p:sp>
        <p:nvSpPr>
          <p:cNvPr id="8" name="CasellaDiTesto 7">
            <a:extLst>
              <a:ext uri="{FF2B5EF4-FFF2-40B4-BE49-F238E27FC236}">
                <a16:creationId xmlns:a16="http://schemas.microsoft.com/office/drawing/2014/main" id="{60FA1710-78F5-A5A0-EDA8-2C296EFF8EC5}"/>
              </a:ext>
            </a:extLst>
          </p:cNvPr>
          <p:cNvSpPr txBox="1"/>
          <p:nvPr/>
        </p:nvSpPr>
        <p:spPr>
          <a:xfrm rot="16200000">
            <a:off x="92361" y="4666275"/>
            <a:ext cx="1842447" cy="523220"/>
          </a:xfrm>
          <a:prstGeom prst="rect">
            <a:avLst/>
          </a:prstGeom>
          <a:noFill/>
        </p:spPr>
        <p:txBody>
          <a:bodyPr wrap="square" rtlCol="0">
            <a:spAutoFit/>
          </a:bodyPr>
          <a:lstStyle/>
          <a:p>
            <a:pPr algn="ctr"/>
            <a:r>
              <a:rPr lang="it-IT" sz="2800" b="1">
                <a:solidFill>
                  <a:schemeClr val="bg1">
                    <a:lumMod val="95000"/>
                  </a:schemeClr>
                </a:solidFill>
              </a:rPr>
              <a:t>WHY</a:t>
            </a:r>
          </a:p>
        </p:txBody>
      </p:sp>
      <p:sp>
        <p:nvSpPr>
          <p:cNvPr id="10" name="CasellaDiTesto 9">
            <a:extLst>
              <a:ext uri="{FF2B5EF4-FFF2-40B4-BE49-F238E27FC236}">
                <a16:creationId xmlns:a16="http://schemas.microsoft.com/office/drawing/2014/main" id="{A6176ABA-C116-AF51-3A5E-866076B26142}"/>
              </a:ext>
            </a:extLst>
          </p:cNvPr>
          <p:cNvSpPr txBox="1"/>
          <p:nvPr/>
        </p:nvSpPr>
        <p:spPr>
          <a:xfrm>
            <a:off x="2705047" y="4145686"/>
            <a:ext cx="8260669" cy="1200329"/>
          </a:xfrm>
          <a:prstGeom prst="rect">
            <a:avLst/>
          </a:prstGeom>
          <a:noFill/>
        </p:spPr>
        <p:txBody>
          <a:bodyPr wrap="square">
            <a:spAutoFit/>
          </a:bodyPr>
          <a:lstStyle/>
          <a:p>
            <a:pPr algn="just"/>
            <a:r>
              <a:rPr lang="it-IT" sz="2400" dirty="0">
                <a:solidFill>
                  <a:schemeClr val="bg1">
                    <a:lumMod val="95000"/>
                  </a:schemeClr>
                </a:solidFill>
              </a:rPr>
              <a:t>Nel nostro caso serve ad analizzare l’andamento nel tempo dell’atteggiamento degli utenti e come è cambiato prima e dopo il lancio</a:t>
            </a:r>
          </a:p>
        </p:txBody>
      </p:sp>
    </p:spTree>
    <p:extLst>
      <p:ext uri="{BB962C8B-B14F-4D97-AF65-F5344CB8AC3E}">
        <p14:creationId xmlns:p14="http://schemas.microsoft.com/office/powerpoint/2010/main" val="18219345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2EEBBCA-975F-0E1B-BD91-E9DFCD937AC9}"/>
            </a:ext>
          </a:extLst>
        </p:cNvPr>
        <p:cNvGrpSpPr/>
        <p:nvPr/>
      </p:nvGrpSpPr>
      <p:grpSpPr>
        <a:xfrm>
          <a:off x="0" y="0"/>
          <a:ext cx="0" cy="0"/>
          <a:chOff x="0" y="0"/>
          <a:chExt cx="0" cy="0"/>
        </a:xfrm>
      </p:grpSpPr>
      <p:sp useBgFill="1">
        <p:nvSpPr>
          <p:cNvPr id="35" name="Rectangle 34">
            <a:extLst>
              <a:ext uri="{FF2B5EF4-FFF2-40B4-BE49-F238E27FC236}">
                <a16:creationId xmlns:a16="http://schemas.microsoft.com/office/drawing/2014/main" id="{B0F47120-2842-1822-7ED7-2F66E2AE4C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E8D60EF8-1C68-58B9-5167-8920451091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7388" y="181576"/>
            <a:ext cx="11823637" cy="6501088"/>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Segnaposto contenuto 27" descr="Immagine che contiene occhiali da sole, occhiali, Auricolari&#10;&#10;Il contenuto generato dall'IA potrebbe non essere corretto.">
            <a:extLst>
              <a:ext uri="{FF2B5EF4-FFF2-40B4-BE49-F238E27FC236}">
                <a16:creationId xmlns:a16="http://schemas.microsoft.com/office/drawing/2014/main" id="{19423A13-830A-DBCB-0EF4-2B5DEA98F38F}"/>
              </a:ext>
            </a:extLst>
          </p:cNvPr>
          <p:cNvPicPr>
            <a:picLocks noChangeAspect="1"/>
          </p:cNvPicPr>
          <p:nvPr/>
        </p:nvPicPr>
        <p:blipFill>
          <a:blip r:embed="rId2">
            <a:alphaModFix amt="35000"/>
          </a:blip>
          <a:srcRect l="150" t="-978" r="150" b="-982"/>
          <a:stretch>
            <a:fillRect/>
          </a:stretch>
        </p:blipFill>
        <p:spPr>
          <a:xfrm>
            <a:off x="1797280" y="1277542"/>
            <a:ext cx="9168438" cy="5040146"/>
          </a:xfrm>
          <a:prstGeom prst="rect">
            <a:avLst/>
          </a:prstGeom>
        </p:spPr>
      </p:pic>
      <p:sp>
        <p:nvSpPr>
          <p:cNvPr id="9" name="Titolo 8">
            <a:extLst>
              <a:ext uri="{FF2B5EF4-FFF2-40B4-BE49-F238E27FC236}">
                <a16:creationId xmlns:a16="http://schemas.microsoft.com/office/drawing/2014/main" id="{F9601D5E-6524-2601-020A-B0413ABEF53F}"/>
              </a:ext>
            </a:extLst>
          </p:cNvPr>
          <p:cNvSpPr>
            <a:spLocks noGrp="1"/>
          </p:cNvSpPr>
          <p:nvPr>
            <p:ph type="title"/>
          </p:nvPr>
        </p:nvSpPr>
        <p:spPr>
          <a:xfrm>
            <a:off x="736598" y="761243"/>
            <a:ext cx="10229119" cy="681925"/>
          </a:xfrm>
        </p:spPr>
        <p:txBody>
          <a:bodyPr anchor="b">
            <a:noAutofit/>
          </a:bodyPr>
          <a:lstStyle/>
          <a:p>
            <a:r>
              <a:rPr lang="it-IT" sz="5400" b="1">
                <a:solidFill>
                  <a:srgbClr val="FFFFFF"/>
                </a:solidFill>
                <a:latin typeface=""/>
              </a:rPr>
              <a:t>SENTIMENT ANALYSIS</a:t>
            </a:r>
          </a:p>
        </p:txBody>
      </p:sp>
      <p:sp>
        <p:nvSpPr>
          <p:cNvPr id="29" name="CasellaDiTesto 28">
            <a:extLst>
              <a:ext uri="{FF2B5EF4-FFF2-40B4-BE49-F238E27FC236}">
                <a16:creationId xmlns:a16="http://schemas.microsoft.com/office/drawing/2014/main" id="{C41B6BEE-3CF4-665A-509E-8E18FBC4BA1D}"/>
              </a:ext>
            </a:extLst>
          </p:cNvPr>
          <p:cNvSpPr txBox="1"/>
          <p:nvPr/>
        </p:nvSpPr>
        <p:spPr>
          <a:xfrm>
            <a:off x="755546" y="1313535"/>
            <a:ext cx="4924491" cy="461665"/>
          </a:xfrm>
          <a:prstGeom prst="rect">
            <a:avLst/>
          </a:prstGeom>
          <a:noFill/>
        </p:spPr>
        <p:txBody>
          <a:bodyPr wrap="square" rtlCol="0">
            <a:spAutoFit/>
          </a:bodyPr>
          <a:lstStyle/>
          <a:p>
            <a:r>
              <a:rPr lang="it-IT" sz="2400" u="sng">
                <a:solidFill>
                  <a:schemeClr val="bg1"/>
                </a:solidFill>
                <a:latin typeface=""/>
              </a:rPr>
              <a:t>Evoluzione temporale</a:t>
            </a:r>
            <a:endParaRPr lang="it-IT" sz="2000" u="sng">
              <a:solidFill>
                <a:schemeClr val="bg1"/>
              </a:solidFill>
              <a:latin typeface=""/>
            </a:endParaRPr>
          </a:p>
        </p:txBody>
      </p:sp>
      <p:pic>
        <p:nvPicPr>
          <p:cNvPr id="10" name="Immagine 9" descr="Immagine che contiene testo, schermata, linea, Diagramma&#10;&#10;Il contenuto generato dall'IA potrebbe non essere corretto.">
            <a:extLst>
              <a:ext uri="{FF2B5EF4-FFF2-40B4-BE49-F238E27FC236}">
                <a16:creationId xmlns:a16="http://schemas.microsoft.com/office/drawing/2014/main" id="{DCCD02AC-00DE-B869-AB25-0ACFF0E59353}"/>
              </a:ext>
            </a:extLst>
          </p:cNvPr>
          <p:cNvPicPr>
            <a:picLocks noChangeAspect="1"/>
          </p:cNvPicPr>
          <p:nvPr/>
        </p:nvPicPr>
        <p:blipFill>
          <a:blip r:embed="rId3"/>
          <a:stretch>
            <a:fillRect/>
          </a:stretch>
        </p:blipFill>
        <p:spPr>
          <a:xfrm>
            <a:off x="751973" y="2022835"/>
            <a:ext cx="4230574" cy="3912986"/>
          </a:xfrm>
          <a:prstGeom prst="rect">
            <a:avLst/>
          </a:prstGeom>
        </p:spPr>
      </p:pic>
      <p:sp>
        <p:nvSpPr>
          <p:cNvPr id="12" name="CasellaDiTesto 11">
            <a:extLst>
              <a:ext uri="{FF2B5EF4-FFF2-40B4-BE49-F238E27FC236}">
                <a16:creationId xmlns:a16="http://schemas.microsoft.com/office/drawing/2014/main" id="{87AE2234-7513-FBF8-0EB3-2E040D564D46}"/>
              </a:ext>
            </a:extLst>
          </p:cNvPr>
          <p:cNvSpPr txBox="1"/>
          <p:nvPr/>
        </p:nvSpPr>
        <p:spPr>
          <a:xfrm>
            <a:off x="6043228" y="2238913"/>
            <a:ext cx="5145932" cy="2308324"/>
          </a:xfrm>
          <a:prstGeom prst="rect">
            <a:avLst/>
          </a:prstGeom>
        </p:spPr>
        <p:txBody>
          <a:bodyPr wrap="square" lIns="91440" tIns="45720" rIns="91440" bIns="45720" rtlCol="0" anchor="t">
            <a:spAutoFit/>
          </a:bodyPr>
          <a:lstStyle/>
          <a:p>
            <a:pPr marL="285750" indent="-285750">
              <a:buFont typeface="Arial" panose="020B0604020202020204" pitchFamily="34" charset="0"/>
              <a:buChar char="•"/>
            </a:pPr>
            <a:r>
              <a:rPr lang="it-IT" err="1">
                <a:solidFill>
                  <a:schemeClr val="bg1">
                    <a:lumMod val="95000"/>
                  </a:schemeClr>
                </a:solidFill>
              </a:rPr>
              <a:t>Pre</a:t>
            </a:r>
            <a:r>
              <a:rPr lang="it-IT">
                <a:solidFill>
                  <a:schemeClr val="bg1">
                    <a:lumMod val="95000"/>
                  </a:schemeClr>
                </a:solidFill>
              </a:rPr>
              <a:t>-lancio (2023): Sentiment positivo, leggere oscillazioni</a:t>
            </a:r>
          </a:p>
          <a:p>
            <a:pPr marL="285750" indent="-285750">
              <a:buFont typeface="Arial" panose="020B0604020202020204" pitchFamily="34" charset="0"/>
              <a:buChar char="•"/>
            </a:pPr>
            <a:r>
              <a:rPr lang="it-IT">
                <a:solidFill>
                  <a:schemeClr val="bg1">
                    <a:lumMod val="95000"/>
                  </a:schemeClr>
                </a:solidFill>
              </a:rPr>
              <a:t>Post-lancio (Inizio 2024):</a:t>
            </a:r>
          </a:p>
          <a:p>
            <a:pPr marL="285750" indent="-285750">
              <a:buFont typeface="Arial" panose="020B0604020202020204" pitchFamily="34" charset="0"/>
              <a:buChar char="•"/>
            </a:pPr>
            <a:r>
              <a:rPr lang="it-IT">
                <a:solidFill>
                  <a:schemeClr val="bg1">
                    <a:lumMod val="95000"/>
                  </a:schemeClr>
                </a:solidFill>
              </a:rPr>
              <a:t>Crescita (2024-2025): Stabile fino ad inizio 2025, successiva forte divisione dei pareri probabilmente dovuto al costo e alla limitata distribuzione: per questo motivo Apple sta investendo per creare un visore più economico</a:t>
            </a:r>
          </a:p>
        </p:txBody>
      </p:sp>
      <p:graphicFrame>
        <p:nvGraphicFramePr>
          <p:cNvPr id="13" name="Tabella 12">
            <a:extLst>
              <a:ext uri="{FF2B5EF4-FFF2-40B4-BE49-F238E27FC236}">
                <a16:creationId xmlns:a16="http://schemas.microsoft.com/office/drawing/2014/main" id="{C46CD9B2-F7C1-2990-19C9-5A89010B88C6}"/>
              </a:ext>
            </a:extLst>
          </p:cNvPr>
          <p:cNvGraphicFramePr>
            <a:graphicFrameLocks noGrp="1"/>
          </p:cNvGraphicFramePr>
          <p:nvPr>
            <p:extLst>
              <p:ext uri="{D42A27DB-BD31-4B8C-83A1-F6EECF244321}">
                <p14:modId xmlns:p14="http://schemas.microsoft.com/office/powerpoint/2010/main" val="2102740095"/>
              </p:ext>
            </p:extLst>
          </p:nvPr>
        </p:nvGraphicFramePr>
        <p:xfrm>
          <a:off x="6094475" y="5008653"/>
          <a:ext cx="4750340" cy="927168"/>
        </p:xfrm>
        <a:graphic>
          <a:graphicData uri="http://schemas.openxmlformats.org/drawingml/2006/table">
            <a:tbl>
              <a:tblPr firstCol="1" bandRow="1">
                <a:tableStyleId>{5C22544A-7EE6-4342-B048-85BDC9FD1C3A}</a:tableStyleId>
              </a:tblPr>
              <a:tblGrid>
                <a:gridCol w="2375170">
                  <a:extLst>
                    <a:ext uri="{9D8B030D-6E8A-4147-A177-3AD203B41FA5}">
                      <a16:colId xmlns:a16="http://schemas.microsoft.com/office/drawing/2014/main" val="193126247"/>
                    </a:ext>
                  </a:extLst>
                </a:gridCol>
                <a:gridCol w="2375170">
                  <a:extLst>
                    <a:ext uri="{9D8B030D-6E8A-4147-A177-3AD203B41FA5}">
                      <a16:colId xmlns:a16="http://schemas.microsoft.com/office/drawing/2014/main" val="75127894"/>
                    </a:ext>
                  </a:extLst>
                </a:gridCol>
              </a:tblGrid>
              <a:tr h="309056">
                <a:tc>
                  <a:txBody>
                    <a:bodyPr/>
                    <a:lstStyle/>
                    <a:p>
                      <a:r>
                        <a:rPr lang="it-IT" sz="1400">
                          <a:solidFill>
                            <a:schemeClr val="bg1"/>
                          </a:solidFill>
                        </a:rPr>
                        <a:t>POSITIVO</a:t>
                      </a:r>
                    </a:p>
                  </a:txBody>
                  <a:tcPr/>
                </a:tc>
                <a:tc>
                  <a:txBody>
                    <a:bodyPr/>
                    <a:lstStyle/>
                    <a:p>
                      <a:pPr algn="ctr"/>
                      <a:r>
                        <a:rPr lang="it-IT" sz="1400"/>
                        <a:t>51.9%</a:t>
                      </a:r>
                    </a:p>
                  </a:txBody>
                  <a:tcPr/>
                </a:tc>
                <a:extLst>
                  <a:ext uri="{0D108BD9-81ED-4DB2-BD59-A6C34878D82A}">
                    <a16:rowId xmlns:a16="http://schemas.microsoft.com/office/drawing/2014/main" val="1060136837"/>
                  </a:ext>
                </a:extLst>
              </a:tr>
              <a:tr h="309056">
                <a:tc>
                  <a:txBody>
                    <a:bodyPr/>
                    <a:lstStyle/>
                    <a:p>
                      <a:r>
                        <a:rPr lang="it-IT" sz="1400"/>
                        <a:t>NEUTRALE</a:t>
                      </a:r>
                    </a:p>
                  </a:txBody>
                  <a:tcPr/>
                </a:tc>
                <a:tc>
                  <a:txBody>
                    <a:bodyPr/>
                    <a:lstStyle/>
                    <a:p>
                      <a:pPr algn="ctr"/>
                      <a:r>
                        <a:rPr lang="it-IT" sz="1400"/>
                        <a:t>30.8%</a:t>
                      </a:r>
                    </a:p>
                  </a:txBody>
                  <a:tcPr/>
                </a:tc>
                <a:extLst>
                  <a:ext uri="{0D108BD9-81ED-4DB2-BD59-A6C34878D82A}">
                    <a16:rowId xmlns:a16="http://schemas.microsoft.com/office/drawing/2014/main" val="2632736295"/>
                  </a:ext>
                </a:extLst>
              </a:tr>
              <a:tr h="309056">
                <a:tc>
                  <a:txBody>
                    <a:bodyPr/>
                    <a:lstStyle/>
                    <a:p>
                      <a:r>
                        <a:rPr lang="it-IT" sz="1400"/>
                        <a:t>NEGATIVO</a:t>
                      </a:r>
                    </a:p>
                  </a:txBody>
                  <a:tcPr/>
                </a:tc>
                <a:tc>
                  <a:txBody>
                    <a:bodyPr/>
                    <a:lstStyle/>
                    <a:p>
                      <a:pPr algn="ctr"/>
                      <a:r>
                        <a:rPr lang="it-IT" sz="1400"/>
                        <a:t>17.3%</a:t>
                      </a:r>
                    </a:p>
                  </a:txBody>
                  <a:tcPr/>
                </a:tc>
                <a:extLst>
                  <a:ext uri="{0D108BD9-81ED-4DB2-BD59-A6C34878D82A}">
                    <a16:rowId xmlns:a16="http://schemas.microsoft.com/office/drawing/2014/main" val="2603208761"/>
                  </a:ext>
                </a:extLst>
              </a:tr>
            </a:tbl>
          </a:graphicData>
        </a:graphic>
      </p:graphicFrame>
    </p:spTree>
    <p:extLst>
      <p:ext uri="{BB962C8B-B14F-4D97-AF65-F5344CB8AC3E}">
        <p14:creationId xmlns:p14="http://schemas.microsoft.com/office/powerpoint/2010/main" val="2718604942"/>
      </p:ext>
    </p:extLst>
  </p:cSld>
  <p:clrMapOvr>
    <a:masterClrMapping/>
  </p:clrMapOvr>
</p:sld>
</file>

<file path=ppt/theme/theme1.xml><?xml version="1.0" encoding="utf-8"?>
<a:theme xmlns:a="http://schemas.openxmlformats.org/drawingml/2006/main" name="Tema di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Corbel">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Metadata/LabelInfo.xml><?xml version="1.0" encoding="utf-8"?>
<clbl:labelList xmlns:clbl="http://schemas.microsoft.com/office/2020/mipLabelMetadata">
  <clbl:label id="{13b55eef-7018-4674-a3d7-cc0db06d545c}" enabled="0" method="" siteId="{13b55eef-7018-4674-a3d7-cc0db06d545c}" removed="1"/>
  <clbl:label id="{42f063bf-ce3a-473c-8609-3866002c85b0}" enabled="1" method="Standard" siteId="{b914a242-e718-443b-a47c-6b4c649d8c0a}" removed="0"/>
</clbl:labelList>
</file>

<file path=docProps/app.xml><?xml version="1.0" encoding="utf-8"?>
<Properties xmlns="http://schemas.openxmlformats.org/officeDocument/2006/extended-properties" xmlns:vt="http://schemas.openxmlformats.org/officeDocument/2006/docPropsVTypes">
  <Template/>
  <TotalTime>37</TotalTime>
  <Words>2091</Words>
  <Application>Microsoft Macintosh PowerPoint</Application>
  <PresentationFormat>Widescreen</PresentationFormat>
  <Paragraphs>197</Paragraphs>
  <Slides>23</Slides>
  <Notes>14</Notes>
  <HiddenSlides>0</HiddenSlides>
  <MMClips>0</MMClips>
  <ScaleCrop>false</ScaleCrop>
  <HeadingPairs>
    <vt:vector size="6" baseType="variant">
      <vt:variant>
        <vt:lpstr>Caratteri utilizzati</vt:lpstr>
      </vt:variant>
      <vt:variant>
        <vt:i4>3</vt:i4>
      </vt:variant>
      <vt:variant>
        <vt:lpstr>Tema</vt:lpstr>
      </vt:variant>
      <vt:variant>
        <vt:i4>1</vt:i4>
      </vt:variant>
      <vt:variant>
        <vt:lpstr>Titoli diapositive</vt:lpstr>
      </vt:variant>
      <vt:variant>
        <vt:i4>23</vt:i4>
      </vt:variant>
    </vt:vector>
  </HeadingPairs>
  <TitlesOfParts>
    <vt:vector size="27" baseType="lpstr">
      <vt:lpstr>Aptos</vt:lpstr>
      <vt:lpstr>Arial</vt:lpstr>
      <vt:lpstr>Corbel</vt:lpstr>
      <vt:lpstr>Tema di Office</vt:lpstr>
      <vt:lpstr>APPLE VISION PRO</vt:lpstr>
      <vt:lpstr>FUNZIONALITA’ PRINCIPALI</vt:lpstr>
      <vt:lpstr>ESPERIENZA SENSORIALI</vt:lpstr>
      <vt:lpstr>STORIA E COMPETITORS</vt:lpstr>
      <vt:lpstr>IL PROGETTO</vt:lpstr>
      <vt:lpstr>DATA GATHERING</vt:lpstr>
      <vt:lpstr>GESTIONE DEL PROCESSO</vt:lpstr>
      <vt:lpstr>SENTIMENT ANALYSIS</vt:lpstr>
      <vt:lpstr>SENTIMENT ANALYSIS</vt:lpstr>
      <vt:lpstr>SENTIMENT ANALYSIS</vt:lpstr>
      <vt:lpstr>SENTIMENT ANALYSYS</vt:lpstr>
      <vt:lpstr>SENTIMENT ANALYSIS</vt:lpstr>
      <vt:lpstr>NETOWRK ANALYSIS</vt:lpstr>
      <vt:lpstr>NETWORK ANALYSIS</vt:lpstr>
      <vt:lpstr>NETWORK ANALYSIS</vt:lpstr>
      <vt:lpstr>NETOWORK ANALYSIS</vt:lpstr>
      <vt:lpstr>MACHINE LEARNING</vt:lpstr>
      <vt:lpstr>MACHINE LEARNING</vt:lpstr>
      <vt:lpstr>MACHINE LEARNING</vt:lpstr>
      <vt:lpstr>MACHINE LEARNING</vt:lpstr>
      <vt:lpstr>MACHINE LEARNING</vt:lpstr>
      <vt:lpstr>MACHINE LEARNING</vt:lpstr>
      <vt:lpstr>MACHINE LEARNING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Cristian Di Cillo</dc:creator>
  <cp:lastModifiedBy>Cristian Di Cillo</cp:lastModifiedBy>
  <cp:revision>10</cp:revision>
  <dcterms:created xsi:type="dcterms:W3CDTF">2025-09-06T08:36:17Z</dcterms:created>
  <dcterms:modified xsi:type="dcterms:W3CDTF">2025-09-12T07:52:23Z</dcterms:modified>
</cp:coreProperties>
</file>